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304" r:id="rId5"/>
    <p:sldId id="261" r:id="rId6"/>
    <p:sldId id="267" r:id="rId7"/>
    <p:sldId id="263" r:id="rId8"/>
    <p:sldId id="314" r:id="rId9"/>
    <p:sldId id="264" r:id="rId10"/>
    <p:sldId id="272" r:id="rId11"/>
    <p:sldId id="270" r:id="rId12"/>
    <p:sldId id="273" r:id="rId13"/>
    <p:sldId id="271" r:id="rId14"/>
    <p:sldId id="277" r:id="rId15"/>
    <p:sldId id="278" r:id="rId16"/>
    <p:sldId id="315" r:id="rId17"/>
    <p:sldId id="313" r:id="rId18"/>
    <p:sldId id="316" r:id="rId19"/>
    <p:sldId id="317" r:id="rId20"/>
    <p:sldId id="307" r:id="rId21"/>
    <p:sldId id="282" r:id="rId22"/>
    <p:sldId id="298" r:id="rId23"/>
    <p:sldId id="301" r:id="rId24"/>
    <p:sldId id="300" r:id="rId25"/>
    <p:sldId id="312" r:id="rId26"/>
    <p:sldId id="299" r:id="rId27"/>
    <p:sldId id="302" r:id="rId28"/>
    <p:sldId id="289" r:id="rId29"/>
    <p:sldId id="297" r:id="rId30"/>
    <p:sldId id="291" r:id="rId31"/>
    <p:sldId id="292" r:id="rId32"/>
    <p:sldId id="293" r:id="rId33"/>
    <p:sldId id="318" r:id="rId34"/>
    <p:sldId id="295" r:id="rId35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273CA5-AA28-D389-4D51-96D76E7714D5}" name="Anaya Rodriguez, Laura" initials="LA" userId="S::laura.anayarodriguez@austin.utexas.edu::fd9b30df-008c-4c5f-b2eb-15ca040e50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31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5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4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86338" autoAdjust="0"/>
  </p:normalViewPr>
  <p:slideViewPr>
    <p:cSldViewPr snapToGrid="0" snapToObjects="1">
      <p:cViewPr varScale="1">
        <p:scale>
          <a:sx n="29" d="100"/>
          <a:sy n="29" d="100"/>
        </p:scale>
        <p:origin x="18" y="798"/>
      </p:cViewPr>
      <p:guideLst/>
    </p:cSldViewPr>
  </p:slideViewPr>
  <p:outlineViewPr>
    <p:cViewPr>
      <p:scale>
        <a:sx n="33" d="100"/>
        <a:sy n="33" d="100"/>
      </p:scale>
      <p:origin x="0" y="-35372"/>
    </p:cViewPr>
  </p:outlineViewPr>
  <p:notesTextViewPr>
    <p:cViewPr>
      <p:scale>
        <a:sx n="145" d="100"/>
        <a:sy n="1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4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3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https://youtu.be/yJPFhFcAjEU?si=ayLMeyQz-tS2Bqeb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https://youtu.be/whfg-ak0nyY?si=vclOXU6pSBwjvKaw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7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https://youtu.be/r8gVO_dQ37A?si=B797ZingKiO7EXKN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7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https://www.youtube.com/watch?v=R3POvjY7Rfk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71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9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E54C7AC8-6FAE-2D8E-854B-CA878E2B7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06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04CAF-C049-433F-C707-48581650550E}"/>
              </a:ext>
            </a:extLst>
          </p:cNvPr>
          <p:cNvSpPr/>
          <p:nvPr userDrawn="1"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743195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2F6AD1-7CA1-3BFE-EF38-FB02E3F03E04}"/>
              </a:ext>
            </a:extLst>
          </p:cNvPr>
          <p:cNvSpPr/>
          <p:nvPr userDrawn="1"/>
        </p:nvSpPr>
        <p:spPr>
          <a:xfrm>
            <a:off x="12188699" y="0"/>
            <a:ext cx="1218895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050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050" y="2743194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5F31E0A5-6C2E-3771-5550-A7EA19694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20" b="12053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AFF98C-37DC-3D24-8BEC-8D092213F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3BBB13-2735-3E70-6B7E-0A4A82034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5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71512F6-7628-B07E-1142-5DD95AEA5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0552" y="10287000"/>
            <a:ext cx="20116800" cy="1371600"/>
          </a:xfrm>
        </p:spPr>
        <p:txBody>
          <a:bodyPr/>
          <a:lstStyle>
            <a:lvl1pPr>
              <a:lnSpc>
                <a:spcPct val="125000"/>
              </a:lnSpc>
              <a:defRPr b="0" i="0">
                <a:solidFill>
                  <a:schemeClr val="bg1"/>
                </a:solidFill>
                <a:latin typeface="+mn-lt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>
                <a:solidFill>
                  <a:schemeClr val="tx1"/>
                </a:solidFill>
              </a:rPr>
              <a:t>MAP WITH MOST AFFECTED COUNTIES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buFont typeface="Arial" panose="020B0604020202020204" pitchFamily="34" charset="0"/>
              <a:buChar char="•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5" r:id="rId10"/>
    <p:sldLayoutId id="2147483698" r:id="rId11"/>
    <p:sldLayoutId id="2147483699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hfg-ak0nyY?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2w0zT1oCPVI&amp;t=2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r8gVO_dQ37A?feature=oembed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youtu.be/r8gVO_dQ37A?si=B797ZingKiO7EXK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R3POvjY7Rfk?feature=oembed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watch?v=R3POvjY7Rf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aloxonetexas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xopioidresponse.org/es/recursos" TargetMode="External"/><Relationship Id="rId2" Type="http://schemas.openxmlformats.org/officeDocument/2006/relationships/hyperlink" Target="https://chat.988lifeline.org/?lang=es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yJPFhFcAjEU?feature=oembed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s://youtu.be/yJPFhFcAjEU?si=LRjN9L5-MLZjzf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Black"/>
              </a:rPr>
              <a:t>Cómo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prevenir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una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sobredosis</a:t>
            </a:r>
            <a:r>
              <a:rPr lang="en-US" dirty="0">
                <a:latin typeface="Arial Black"/>
              </a:rPr>
              <a:t> de </a:t>
            </a:r>
            <a:r>
              <a:rPr lang="en-US" dirty="0" err="1">
                <a:latin typeface="Arial Black"/>
              </a:rPr>
              <a:t>opioides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recetados</a:t>
            </a:r>
            <a:r>
              <a:rPr lang="en-US" dirty="0">
                <a:latin typeface="Arial Black"/>
              </a:rPr>
              <a:t> y de </a:t>
            </a:r>
            <a:r>
              <a:rPr lang="en-US" dirty="0" err="1">
                <a:latin typeface="Arial Black"/>
              </a:rPr>
              <a:t>fentanilo</a:t>
            </a:r>
            <a:endParaRPr lang="en-US" dirty="0">
              <a:latin typeface="Arial Black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DEL PRESENTADOR: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descr="¿Cómo Actúan los Opioides Recetados?">
            <a:extLst>
              <a:ext uri="{FF2B5EF4-FFF2-40B4-BE49-F238E27FC236}">
                <a16:creationId xmlns:a16="http://schemas.microsoft.com/office/drawing/2014/main" id="{719E5E8B-4ED7-9AF0-C22E-28F9A235D4D2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s-E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¿Cómo Actúan los Opioides Recetados?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Online Media 1" descr="¿Cómo Actúan los Opioides Recetados?">
            <a:hlinkClick r:id="" action="ppaction://media"/>
            <a:extLst>
              <a:ext uri="{FF2B5EF4-FFF2-40B4-BE49-F238E27FC236}">
                <a16:creationId xmlns:a16="http://schemas.microsoft.com/office/drawing/2014/main" id="{BFF6264C-973D-813C-6CDB-547CE67025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54353" y="1004514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Los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recetados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son </a:t>
            </a:r>
            <a:b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</a:b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un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tipo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medicamentos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muy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potentes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que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sirven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para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tratar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dolor.</a:t>
            </a:r>
            <a:b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</a:b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1541206"/>
            <a:ext cx="91440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Los </a:t>
            </a:r>
            <a:r>
              <a:rPr lang="en-US" sz="2500" dirty="0" err="1"/>
              <a:t>opioides</a:t>
            </a:r>
            <a:r>
              <a:rPr lang="en-US" sz="2500" dirty="0"/>
              <a:t> se </a:t>
            </a:r>
            <a:r>
              <a:rPr lang="en-US" sz="2500" dirty="0" err="1"/>
              <a:t>recetan</a:t>
            </a:r>
            <a:r>
              <a:rPr lang="en-US" sz="2500" dirty="0"/>
              <a:t> para </a:t>
            </a:r>
            <a:r>
              <a:rPr lang="en-US" sz="2500" dirty="0" err="1"/>
              <a:t>aliviar</a:t>
            </a:r>
            <a:r>
              <a:rPr lang="en-US" sz="2500" dirty="0"/>
              <a:t> </a:t>
            </a:r>
            <a:r>
              <a:rPr lang="en-US" sz="2500" dirty="0" err="1"/>
              <a:t>el</a:t>
            </a:r>
            <a:r>
              <a:rPr lang="en-US" sz="2500" dirty="0"/>
              <a:t> dolor </a:t>
            </a:r>
            <a:r>
              <a:rPr lang="en-US" dirty="0" err="1"/>
              <a:t>causado</a:t>
            </a:r>
            <a:r>
              <a:rPr lang="en-US" sz="2500" dirty="0"/>
              <a:t> </a:t>
            </a:r>
            <a:r>
              <a:rPr lang="en-US" sz="2500" dirty="0" err="1"/>
              <a:t>por</a:t>
            </a:r>
            <a:r>
              <a:rPr lang="en-US" sz="2500" dirty="0"/>
              <a:t>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2883315"/>
            <a:ext cx="9144000" cy="3429000"/>
          </a:xfrm>
        </p:spPr>
        <p:txBody>
          <a:bodyPr/>
          <a:lstStyle/>
          <a:p>
            <a:r>
              <a:rPr lang="en-US" dirty="0" err="1"/>
              <a:t>Lesiones</a:t>
            </a:r>
            <a:r>
              <a:rPr lang="en-US" dirty="0"/>
              <a:t> graves</a:t>
            </a:r>
          </a:p>
          <a:p>
            <a:r>
              <a:rPr lang="en-US" dirty="0" err="1"/>
              <a:t>Cirugía</a:t>
            </a:r>
            <a:endParaRPr lang="en-US" dirty="0"/>
          </a:p>
          <a:p>
            <a:r>
              <a:rPr lang="en-US" dirty="0"/>
              <a:t>Un </a:t>
            </a:r>
            <a:r>
              <a:rPr lang="en-US" dirty="0" err="1"/>
              <a:t>parto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cesárea</a:t>
            </a:r>
            <a:endParaRPr lang="en-US" dirty="0"/>
          </a:p>
          <a:p>
            <a:r>
              <a:rPr lang="en-US" dirty="0" err="1"/>
              <a:t>Cáncer</a:t>
            </a:r>
            <a:r>
              <a:rPr lang="en-US" dirty="0"/>
              <a:t> y </a:t>
            </a:r>
            <a:r>
              <a:rPr lang="en-US" dirty="0" err="1"/>
              <a:t>otros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050" y="6341812"/>
            <a:ext cx="91440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marcas</a:t>
            </a:r>
            <a:r>
              <a:rPr lang="en-US" dirty="0"/>
              <a:t> </a:t>
            </a:r>
            <a:r>
              <a:rPr lang="en-US" dirty="0" err="1"/>
              <a:t>comerciales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son: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050" y="7654424"/>
            <a:ext cx="9144000" cy="4800595"/>
          </a:xfrm>
        </p:spPr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con </a:t>
            </a:r>
            <a:r>
              <a:rPr lang="en-US" dirty="0" err="1"/>
              <a:t>codeína</a:t>
            </a:r>
            <a:endParaRPr lang="en-US" dirty="0"/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 descr="Conozca los Riesgos del Uso Indebido de Opioides">
            <a:extLst>
              <a:ext uri="{FF2B5EF4-FFF2-40B4-BE49-F238E27FC236}">
                <a16:creationId xmlns:a16="http://schemas.microsoft.com/office/drawing/2014/main" id="{03E69093-CC50-0CCD-178B-9860A88C8989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>
                <a:effectLst/>
                <a:latin typeface="Roboto" panose="02000000000000000000" pitchFamily="2" charset="0"/>
                <a:hlinkClick r:id="rId4"/>
              </a:rPr>
              <a:t>Conozca los Riesgos del Uso Indebido de Opioides</a:t>
            </a:r>
            <a:endParaRPr lang="en-US" sz="2400" b="1" dirty="0">
              <a:effectLst/>
              <a:latin typeface="Roboto" panose="02000000000000000000" pitchFamily="2" charset="0"/>
            </a:endParaRPr>
          </a:p>
        </p:txBody>
      </p:sp>
      <p:pic>
        <p:nvPicPr>
          <p:cNvPr id="2" name="Online Media 3" descr="Conozca los Riesgos del Uso Indebido de Opioides">
            <a:hlinkClick r:id="" action="ppaction://media"/>
            <a:extLst>
              <a:ext uri="{FF2B5EF4-FFF2-40B4-BE49-F238E27FC236}">
                <a16:creationId xmlns:a16="http://schemas.microsoft.com/office/drawing/2014/main" id="{77A2DE59-F6E5-5BE8-D835-274D5A4F76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43217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542206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cuerpo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puede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volverse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dependiente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de los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recetados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tan solo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siete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días de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consumirlos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, y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ello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podría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conducir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a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una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persona a la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adicción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2057406"/>
            <a:ext cx="91440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El </a:t>
            </a:r>
            <a:r>
              <a:rPr lang="en-US" sz="2600" dirty="0" err="1"/>
              <a:t>cuerpo</a:t>
            </a:r>
            <a:r>
              <a:rPr lang="en-US" sz="2600" dirty="0"/>
              <a:t> y </a:t>
            </a:r>
            <a:r>
              <a:rPr lang="en-US" sz="2600" dirty="0" err="1"/>
              <a:t>el</a:t>
            </a:r>
            <a:r>
              <a:rPr lang="en-US" sz="2600" dirty="0"/>
              <a:t> </a:t>
            </a:r>
            <a:r>
              <a:rPr lang="en-US" sz="2600" dirty="0" err="1"/>
              <a:t>cerebro</a:t>
            </a:r>
            <a:r>
              <a:rPr lang="en-US" sz="2600" dirty="0"/>
              <a:t> se </a:t>
            </a:r>
            <a:r>
              <a:rPr lang="en-US" sz="2600" dirty="0" err="1"/>
              <a:t>acostumbran</a:t>
            </a:r>
            <a:r>
              <a:rPr lang="en-US" sz="2600" dirty="0"/>
              <a:t> </a:t>
            </a:r>
            <a:r>
              <a:rPr lang="en-US" sz="2600" dirty="0" err="1"/>
              <a:t>rápidamente</a:t>
            </a:r>
            <a:r>
              <a:rPr lang="en-US" sz="2600" dirty="0"/>
              <a:t> al </a:t>
            </a:r>
            <a:r>
              <a:rPr lang="en-US" sz="2600" dirty="0" err="1"/>
              <a:t>medicamento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3429000"/>
            <a:ext cx="9144000" cy="2971806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</a:t>
            </a:r>
            <a:r>
              <a:rPr lang="en-US" dirty="0" err="1"/>
              <a:t>recetada</a:t>
            </a:r>
            <a:r>
              <a:rPr lang="en-US" dirty="0"/>
              <a:t> se </a:t>
            </a:r>
            <a:r>
              <a:rPr lang="en-US" dirty="0" err="1"/>
              <a:t>vuelve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eficaz</a:t>
            </a:r>
            <a:r>
              <a:rPr lang="en-US" dirty="0"/>
              <a:t>.</a:t>
            </a:r>
          </a:p>
          <a:p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mayor </a:t>
            </a:r>
            <a:r>
              <a:rPr lang="en-US" dirty="0" err="1"/>
              <a:t>cantidad</a:t>
            </a:r>
            <a:r>
              <a:rPr lang="en-US" dirty="0"/>
              <a:t> para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dolor, lo que </a:t>
            </a:r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riesgo</a:t>
            </a:r>
            <a:r>
              <a:rPr lang="en-US" dirty="0"/>
              <a:t> de </a:t>
            </a:r>
            <a:r>
              <a:rPr lang="en-US" dirty="0" err="1"/>
              <a:t>abuso</a:t>
            </a:r>
            <a:r>
              <a:rPr lang="en-US" dirty="0"/>
              <a:t> y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813764"/>
            <a:ext cx="9144000" cy="1371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Los </a:t>
            </a:r>
            <a:r>
              <a:rPr lang="en-US" sz="2600" dirty="0" err="1"/>
              <a:t>siguientes</a:t>
            </a:r>
            <a:r>
              <a:rPr lang="en-US" sz="2600" dirty="0"/>
              <a:t> son los </a:t>
            </a:r>
            <a:r>
              <a:rPr lang="en-US" sz="2600" dirty="0" err="1"/>
              <a:t>signos</a:t>
            </a:r>
            <a:r>
              <a:rPr lang="en-US" sz="2600" dirty="0"/>
              <a:t> de </a:t>
            </a:r>
            <a:r>
              <a:rPr lang="en-US" sz="2600" dirty="0" err="1"/>
              <a:t>abstinencia</a:t>
            </a:r>
            <a:r>
              <a:rPr lang="en-US" sz="2600" dirty="0"/>
              <a:t> </a:t>
            </a:r>
            <a:r>
              <a:rPr lang="en-US" sz="2600" dirty="0" err="1"/>
              <a:t>una</a:t>
            </a:r>
            <a:r>
              <a:rPr lang="en-US" sz="2600" dirty="0"/>
              <a:t> </a:t>
            </a:r>
            <a:r>
              <a:rPr lang="en-US" sz="2600" dirty="0" err="1"/>
              <a:t>vez</a:t>
            </a:r>
            <a:r>
              <a:rPr lang="en-US" sz="2600" dirty="0"/>
              <a:t> que la persona </a:t>
            </a:r>
            <a:r>
              <a:rPr lang="en-US" sz="2600" dirty="0" err="1"/>
              <a:t>tiene</a:t>
            </a:r>
            <a:r>
              <a:rPr lang="en-US" sz="2600" dirty="0"/>
              <a:t> </a:t>
            </a:r>
            <a:r>
              <a:rPr lang="en-US" sz="2600" dirty="0" err="1"/>
              <a:t>dependencia</a:t>
            </a:r>
            <a:r>
              <a:rPr lang="en-US" sz="2600" dirty="0"/>
              <a:t> </a:t>
            </a:r>
            <a:r>
              <a:rPr lang="en-US" sz="2600" dirty="0" err="1"/>
              <a:t>física</a:t>
            </a:r>
            <a:r>
              <a:rPr lang="en-US" sz="2600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8185358"/>
            <a:ext cx="9144000" cy="3657594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242424"/>
                </a:solidFill>
              </a:rPr>
              <a:t>Insomnio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Ansiedad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Náuseas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>
                <a:solidFill>
                  <a:srgbClr val="242424"/>
                </a:solidFill>
              </a:rPr>
              <a:t>Dolores </a:t>
            </a:r>
            <a:r>
              <a:rPr lang="en-US" dirty="0" err="1">
                <a:solidFill>
                  <a:srgbClr val="242424"/>
                </a:solidFill>
              </a:rPr>
              <a:t>musculares</a:t>
            </a:r>
            <a:endParaRPr lang="en-US" dirty="0">
              <a:solidFill>
                <a:srgbClr val="242424"/>
              </a:solidFill>
            </a:endParaRPr>
          </a:p>
          <a:p>
            <a:r>
              <a:rPr lang="en-US" dirty="0" err="1">
                <a:solidFill>
                  <a:srgbClr val="242424"/>
                </a:solidFill>
              </a:rPr>
              <a:t>Agitación</a:t>
            </a:r>
            <a:endParaRPr lang="en-US" dirty="0">
              <a:solidFill>
                <a:srgbClr val="2424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9" y="2514600"/>
            <a:ext cx="9521687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Los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opioides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son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potentes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medicamentos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que se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usan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para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tratar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el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dolor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físico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intenso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,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pero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su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abuso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puede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ser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peligroso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e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incluso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mortal.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50" y="2057406"/>
            <a:ext cx="9144000" cy="182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El </a:t>
            </a:r>
            <a:r>
              <a:rPr lang="en-US" sz="2600" dirty="0" err="1"/>
              <a:t>abuso</a:t>
            </a:r>
            <a:r>
              <a:rPr lang="en-US" sz="2600" dirty="0"/>
              <a:t> </a:t>
            </a:r>
            <a:r>
              <a:rPr lang="en-US" sz="2600" dirty="0" err="1"/>
              <a:t>consiste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consumir</a:t>
            </a:r>
            <a:r>
              <a:rPr lang="en-US" sz="2600" dirty="0"/>
              <a:t> </a:t>
            </a:r>
            <a:r>
              <a:rPr lang="en-US" sz="2600" dirty="0" err="1"/>
              <a:t>opioides</a:t>
            </a:r>
            <a:r>
              <a:rPr lang="en-US" sz="2600" dirty="0"/>
              <a:t> de forma </a:t>
            </a:r>
            <a:r>
              <a:rPr lang="en-US" sz="2600" dirty="0" err="1"/>
              <a:t>distinta</a:t>
            </a:r>
            <a:r>
              <a:rPr lang="en-US" sz="2600" dirty="0"/>
              <a:t> a </a:t>
            </a:r>
            <a:r>
              <a:rPr lang="en-US" sz="2600" dirty="0" err="1"/>
              <a:t>como</a:t>
            </a:r>
            <a:r>
              <a:rPr lang="en-US" sz="2600" dirty="0"/>
              <a:t> </a:t>
            </a:r>
            <a:r>
              <a:rPr lang="en-US" sz="2600" dirty="0" err="1"/>
              <a:t>han</a:t>
            </a:r>
            <a:r>
              <a:rPr lang="en-US" sz="2600" dirty="0"/>
              <a:t> </a:t>
            </a:r>
            <a:r>
              <a:rPr lang="en-US" sz="2600" dirty="0" err="1"/>
              <a:t>sido</a:t>
            </a:r>
            <a:r>
              <a:rPr lang="en-US" sz="2600" dirty="0"/>
              <a:t> </a:t>
            </a:r>
            <a:r>
              <a:rPr lang="en-US" sz="2600" dirty="0" err="1"/>
              <a:t>recetados</a:t>
            </a:r>
            <a:r>
              <a:rPr lang="en-US" sz="2600" dirty="0"/>
              <a:t> </a:t>
            </a:r>
            <a:r>
              <a:rPr lang="en-US" sz="2600" dirty="0" err="1"/>
              <a:t>por</a:t>
            </a:r>
            <a:r>
              <a:rPr lang="en-US" sz="2600" dirty="0"/>
              <a:t> un </a:t>
            </a:r>
            <a:r>
              <a:rPr lang="en-US" sz="2600" dirty="0" err="1"/>
              <a:t>médico</a:t>
            </a:r>
            <a:r>
              <a:rPr lang="en-US" sz="2600" dirty="0"/>
              <a:t>, </a:t>
            </a:r>
            <a:r>
              <a:rPr lang="en-US" sz="2600" dirty="0" err="1"/>
              <a:t>por</a:t>
            </a:r>
            <a:r>
              <a:rPr lang="en-US" sz="2600" dirty="0"/>
              <a:t> </a:t>
            </a:r>
            <a:r>
              <a:rPr lang="en-US" sz="2600" dirty="0" err="1"/>
              <a:t>ejemplo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49" y="3886206"/>
            <a:ext cx="9952107" cy="24807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Tomar </a:t>
            </a:r>
            <a:r>
              <a:rPr lang="en-US" sz="2600" dirty="0" err="1"/>
              <a:t>más</a:t>
            </a:r>
            <a:r>
              <a:rPr lang="en-US" sz="2600" dirty="0"/>
              <a:t> </a:t>
            </a:r>
            <a:r>
              <a:rPr lang="en-US" sz="2600" dirty="0" err="1"/>
              <a:t>cantidad</a:t>
            </a:r>
            <a:r>
              <a:rPr lang="en-US" sz="2600" dirty="0"/>
              <a:t> de la </a:t>
            </a:r>
            <a:r>
              <a:rPr lang="en-US" sz="2600" dirty="0" err="1"/>
              <a:t>recetada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600" dirty="0"/>
              <a:t>Tomar </a:t>
            </a:r>
            <a:r>
              <a:rPr lang="en-US" sz="2600" dirty="0" err="1"/>
              <a:t>opioides</a:t>
            </a:r>
            <a:r>
              <a:rPr lang="en-US" sz="2600" dirty="0"/>
              <a:t> sin </a:t>
            </a:r>
            <a:r>
              <a:rPr lang="en-US" sz="2600" dirty="0" err="1"/>
              <a:t>tener</a:t>
            </a:r>
            <a:r>
              <a:rPr lang="en-US" sz="2600" dirty="0"/>
              <a:t> </a:t>
            </a:r>
            <a:r>
              <a:rPr lang="en-US" sz="2600" dirty="0" err="1"/>
              <a:t>receta</a:t>
            </a:r>
            <a:r>
              <a:rPr lang="en-US" sz="2600" dirty="0"/>
              <a:t> </a:t>
            </a:r>
            <a:r>
              <a:rPr lang="en-US" sz="2600" dirty="0" err="1"/>
              <a:t>médica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600" dirty="0" err="1"/>
              <a:t>Consumir</a:t>
            </a:r>
            <a:r>
              <a:rPr lang="en-US" sz="2600" dirty="0"/>
              <a:t> </a:t>
            </a:r>
            <a:r>
              <a:rPr lang="en-US" sz="2600" dirty="0" err="1"/>
              <a:t>opioides</a:t>
            </a:r>
            <a:r>
              <a:rPr lang="en-US" sz="2600" dirty="0"/>
              <a:t> con </a:t>
            </a:r>
            <a:r>
              <a:rPr lang="en-US" sz="2600" dirty="0" err="1"/>
              <a:t>cualquier</a:t>
            </a:r>
            <a:r>
              <a:rPr lang="en-US" sz="2600" dirty="0"/>
              <a:t> fin que no sea </a:t>
            </a:r>
            <a:r>
              <a:rPr lang="en-US" sz="2600" dirty="0" err="1"/>
              <a:t>médico</a:t>
            </a:r>
            <a:r>
              <a:rPr lang="en-US" sz="2600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263653"/>
            <a:ext cx="9144000" cy="13715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Tomar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de lo </a:t>
            </a:r>
            <a:r>
              <a:rPr lang="en-US" dirty="0" err="1"/>
              <a:t>necesario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provocar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secundarios</a:t>
            </a:r>
            <a:r>
              <a:rPr lang="en-US" dirty="0"/>
              <a:t> </a:t>
            </a:r>
            <a:r>
              <a:rPr lang="en-US" dirty="0" err="1"/>
              <a:t>peligrosos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635247"/>
            <a:ext cx="9144000" cy="3657594"/>
          </a:xfrm>
        </p:spPr>
        <p:txBody>
          <a:bodyPr>
            <a:normAutofit/>
          </a:bodyPr>
          <a:lstStyle/>
          <a:p>
            <a:r>
              <a:rPr lang="en-US" sz="2600" dirty="0" err="1"/>
              <a:t>Sedación</a:t>
            </a:r>
            <a:r>
              <a:rPr lang="en-US" sz="2600" dirty="0"/>
              <a:t> </a:t>
            </a:r>
            <a:r>
              <a:rPr lang="en-US" sz="2600" dirty="0" err="1"/>
              <a:t>excesiva</a:t>
            </a:r>
            <a:endParaRPr lang="en-US" sz="2600" dirty="0"/>
          </a:p>
          <a:p>
            <a:r>
              <a:rPr lang="en-US" sz="2600" dirty="0" err="1"/>
              <a:t>Respiración</a:t>
            </a:r>
            <a:r>
              <a:rPr lang="en-US" sz="2600" dirty="0"/>
              <a:t> </a:t>
            </a:r>
            <a:r>
              <a:rPr lang="en-US" sz="2600" dirty="0" err="1"/>
              <a:t>lenta</a:t>
            </a:r>
            <a:endParaRPr lang="en-US" sz="2600" dirty="0"/>
          </a:p>
          <a:p>
            <a:r>
              <a:rPr lang="en-US" sz="2600" dirty="0" err="1"/>
              <a:t>Sobredosis</a:t>
            </a:r>
            <a:endParaRPr lang="en-US" sz="2600" dirty="0"/>
          </a:p>
          <a:p>
            <a:r>
              <a:rPr lang="en-US" sz="2600" dirty="0"/>
              <a:t>Muerte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CB680-B8EE-CFCC-E4B6-4BA7D5DA4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E69EF-33A3-39A0-64FC-0381956F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779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 descr="Unidos, lost texanos hacemos frente a la crisis del fentanilo&#10;">
            <a:extLst>
              <a:ext uri="{FF2B5EF4-FFF2-40B4-BE49-F238E27FC236}">
                <a16:creationId xmlns:a16="http://schemas.microsoft.com/office/drawing/2014/main" id="{432717E9-95A7-FBC9-9AB9-AD386FA7ECF1}"/>
              </a:ext>
            </a:extLst>
          </p:cNvPr>
          <p:cNvSpPr txBox="1"/>
          <p:nvPr/>
        </p:nvSpPr>
        <p:spPr>
          <a:xfrm>
            <a:off x="1828547" y="12893906"/>
            <a:ext cx="2072030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Unidos, lost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texanos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hacemos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frente</a:t>
            </a:r>
            <a: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 a la crisis del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4"/>
              </a:rPr>
              <a:t>fentanilo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" name="Online Media 1" title="Unidos, los texanos hacemos frente a la crisis del fentanilo">
            <a:hlinkClick r:id="" action="ppaction://media"/>
            <a:extLst>
              <a:ext uri="{FF2B5EF4-FFF2-40B4-BE49-F238E27FC236}">
                <a16:creationId xmlns:a16="http://schemas.microsoft.com/office/drawing/2014/main" id="{22417F0E-A17D-D81A-A7C0-EAC53654C6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24983" y="1010359"/>
            <a:ext cx="20127683" cy="1137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B26E1A-3493-CB6A-0C46-23CA55ADD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8229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El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fentanilo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, un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potente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opioide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,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está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acabando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con la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vida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de los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texanos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todos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 los días.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0905D4-9301-BF9F-7515-5AD95C8A3EE1}"/>
              </a:ext>
            </a:extLst>
          </p:cNvPr>
          <p:cNvSpPr txBox="1">
            <a:spLocks/>
          </p:cNvSpPr>
          <p:nvPr/>
        </p:nvSpPr>
        <p:spPr>
          <a:xfrm>
            <a:off x="1371600" y="10942985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Para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reducir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el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riesgo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,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habla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con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tus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seres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queridos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los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peligros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sobredosis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accidental de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fentanilo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y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toma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únicamente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las pastillas que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te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receten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.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Lleva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contigo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naloxona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para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salvar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la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vida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persona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en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caso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de que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sufra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una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sz="2300" dirty="0" err="1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sobredosis</a:t>
            </a:r>
            <a:r>
              <a:rPr lang="en-US" sz="23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C9743-AFC6-64F1-BEDB-7FB6890638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49" y="881426"/>
            <a:ext cx="9826625" cy="3296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El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es un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opioide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50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veces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más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fuerte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que la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heroína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. Es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seguro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cuando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se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toma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según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las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indicaciones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del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médico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para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tratar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dolor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intenso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. Sin embargo,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fabricado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ilícitamente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suele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mezclarse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con pastillas falsas.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Incluso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en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dosis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pequeñas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fentanilo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puede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causar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una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sobredosis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mortal. Se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añade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a las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siguientes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sustancias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con o sin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el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Arial"/>
                <a:cs typeface="Arial"/>
              </a:rPr>
              <a:t>conocimiento</a:t>
            </a: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 de la persona: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D070949-33BE-F728-7757-33095F8DF1E1}"/>
              </a:ext>
            </a:extLst>
          </p:cNvPr>
          <p:cNvSpPr txBox="1">
            <a:spLocks/>
          </p:cNvSpPr>
          <p:nvPr/>
        </p:nvSpPr>
        <p:spPr>
          <a:xfrm>
            <a:off x="13862048" y="5171649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Pastillas falsas </a:t>
            </a:r>
            <a:r>
              <a:rPr lang="en-US" sz="2600" dirty="0" err="1"/>
              <a:t>hechas</a:t>
            </a:r>
            <a:r>
              <a:rPr lang="en-US" sz="2600" dirty="0"/>
              <a:t> para </a:t>
            </a:r>
            <a:r>
              <a:rPr lang="en-US" sz="2600" dirty="0" err="1"/>
              <a:t>parecerse</a:t>
            </a:r>
            <a:r>
              <a:rPr lang="en-US" sz="2600" dirty="0"/>
              <a:t> a las pastillas que </a:t>
            </a:r>
            <a:r>
              <a:rPr lang="en-US" sz="2600" dirty="0" err="1"/>
              <a:t>provienen</a:t>
            </a:r>
            <a:r>
              <a:rPr lang="en-US" sz="2600" dirty="0"/>
              <a:t> de </a:t>
            </a:r>
            <a:r>
              <a:rPr lang="en-US" sz="2600" dirty="0" err="1"/>
              <a:t>una</a:t>
            </a:r>
            <a:r>
              <a:rPr lang="en-US" sz="2600" dirty="0"/>
              <a:t> </a:t>
            </a:r>
            <a:r>
              <a:rPr lang="en-US" sz="2600" dirty="0" err="1"/>
              <a:t>farmacia</a:t>
            </a:r>
            <a:r>
              <a:rPr lang="en-US" sz="2600" dirty="0"/>
              <a:t>, tales </a:t>
            </a:r>
            <a:r>
              <a:rPr lang="en-US" sz="2600" dirty="0" err="1"/>
              <a:t>como</a:t>
            </a:r>
            <a:r>
              <a:rPr lang="en-US" sz="2600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1885-41DE-5C9E-A327-2B1FBF976D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6479532"/>
            <a:ext cx="4429125" cy="234313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Oxicodona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Vicodin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Percocet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077A50-BD22-8AD9-4435-1E060B580C40}"/>
              </a:ext>
            </a:extLst>
          </p:cNvPr>
          <p:cNvSpPr txBox="1">
            <a:spLocks/>
          </p:cNvSpPr>
          <p:nvPr/>
        </p:nvSpPr>
        <p:spPr>
          <a:xfrm>
            <a:off x="18291175" y="6479532"/>
            <a:ext cx="5397499" cy="23431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Xanax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Adderall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38B92D3-B613-D82E-03FC-86868A089FF4}"/>
              </a:ext>
            </a:extLst>
          </p:cNvPr>
          <p:cNvSpPr txBox="1">
            <a:spLocks/>
          </p:cNvSpPr>
          <p:nvPr/>
        </p:nvSpPr>
        <p:spPr>
          <a:xfrm>
            <a:off x="14014449" y="8843675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El </a:t>
            </a:r>
            <a:r>
              <a:rPr lang="en-US" sz="2600" dirty="0" err="1"/>
              <a:t>fentanilo</a:t>
            </a:r>
            <a:r>
              <a:rPr lang="en-US" sz="2600" dirty="0"/>
              <a:t> también se </a:t>
            </a:r>
            <a:r>
              <a:rPr lang="en-US" sz="2600" dirty="0" err="1"/>
              <a:t>añade</a:t>
            </a:r>
            <a:r>
              <a:rPr lang="en-US" sz="2600" dirty="0"/>
              <a:t> a </a:t>
            </a:r>
            <a:r>
              <a:rPr lang="en-US" sz="2600" dirty="0" err="1"/>
              <a:t>otras</a:t>
            </a:r>
            <a:r>
              <a:rPr lang="en-US" sz="2600" dirty="0"/>
              <a:t> </a:t>
            </a:r>
            <a:r>
              <a:rPr lang="en-US" sz="2600" dirty="0" err="1"/>
              <a:t>sustancias</a:t>
            </a:r>
            <a:r>
              <a:rPr lang="en-US" sz="2600" dirty="0"/>
              <a:t> </a:t>
            </a:r>
            <a:r>
              <a:rPr lang="en-US" sz="2600" dirty="0" err="1"/>
              <a:t>ilícitas</a:t>
            </a:r>
            <a:r>
              <a:rPr lang="en-US" sz="2600" dirty="0"/>
              <a:t>, tales </a:t>
            </a:r>
            <a:r>
              <a:rPr lang="en-US" sz="2600" dirty="0" err="1"/>
              <a:t>como</a:t>
            </a:r>
            <a:r>
              <a:rPr lang="en-US" sz="2600" dirty="0"/>
              <a:t>: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7EFC10-726D-B170-0D17-8D7108DCD3A3}"/>
              </a:ext>
            </a:extLst>
          </p:cNvPr>
          <p:cNvSpPr txBox="1">
            <a:spLocks/>
          </p:cNvSpPr>
          <p:nvPr/>
        </p:nvSpPr>
        <p:spPr>
          <a:xfrm>
            <a:off x="13862050" y="10062882"/>
            <a:ext cx="8322089" cy="280034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Heroína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Cocaína</a:t>
            </a:r>
            <a:endParaRPr lang="en-US" dirty="0">
              <a:effectLst/>
              <a:latin typeface="Arial"/>
              <a:ea typeface="Arial" panose="020B0604020202020204" pitchFamily="34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Metanfetamina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MDMA (también 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conocida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como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</a:t>
            </a:r>
            <a:b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</a:b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   “</a:t>
            </a:r>
            <a:r>
              <a:rPr lang="en-US" dirty="0" err="1">
                <a:effectLst/>
                <a:latin typeface="Arial"/>
                <a:ea typeface="Arial" panose="020B0604020202020204" pitchFamily="34" charset="0"/>
                <a:cs typeface="Arial"/>
              </a:rPr>
              <a:t>éxtasis</a:t>
            </a: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” o “Molly”) 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4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797F7-8614-40A9-F3F5-D7086885AC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Conoce</a:t>
            </a: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cuáles</a:t>
            </a: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son los </a:t>
            </a: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signos</a:t>
            </a: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de </a:t>
            </a: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una</a:t>
            </a: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 </a:t>
            </a: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sobredosis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614606-0B7E-3EA7-5C05-DF593AE6B693}"/>
              </a:ext>
            </a:extLst>
          </p:cNvPr>
          <p:cNvSpPr txBox="1">
            <a:spLocks/>
          </p:cNvSpPr>
          <p:nvPr/>
        </p:nvSpPr>
        <p:spPr>
          <a:xfrm>
            <a:off x="13696048" y="704575"/>
            <a:ext cx="9499231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Arial Black"/>
              </a:rPr>
              <a:t>Puede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ocurrir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una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sobredosis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cuando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una</a:t>
            </a:r>
            <a:r>
              <a:rPr lang="en-US" dirty="0">
                <a:latin typeface="Arial Black"/>
              </a:rPr>
              <a:t> persona: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CC2DBE5-723D-772F-34B2-191FCE9D7656}"/>
              </a:ext>
            </a:extLst>
          </p:cNvPr>
          <p:cNvSpPr txBox="1">
            <a:spLocks/>
          </p:cNvSpPr>
          <p:nvPr/>
        </p:nvSpPr>
        <p:spPr>
          <a:xfrm>
            <a:off x="13696048" y="1466575"/>
            <a:ext cx="9310001" cy="34290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10000"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 forma </a:t>
            </a:r>
            <a:r>
              <a:rPr lang="en-US" dirty="0" err="1"/>
              <a:t>intencionada</a:t>
            </a:r>
            <a:r>
              <a:rPr lang="en-US" dirty="0"/>
              <a:t> o sin </a:t>
            </a:r>
            <a:r>
              <a:rPr lang="en-US" dirty="0" err="1"/>
              <a:t>querer</a:t>
            </a:r>
            <a:r>
              <a:rPr lang="en-US" dirty="0"/>
              <a:t>,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demasiada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un </a:t>
            </a:r>
            <a:r>
              <a:rPr lang="en-US" dirty="0" err="1"/>
              <a:t>opioide</a:t>
            </a:r>
            <a:r>
              <a:rPr lang="en-US" dirty="0"/>
              <a:t>.</a:t>
            </a:r>
          </a:p>
          <a:p>
            <a:r>
              <a:rPr lang="en-US" dirty="0" err="1"/>
              <a:t>Mezcla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con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drogas</a:t>
            </a:r>
            <a:r>
              <a:rPr lang="en-US" dirty="0"/>
              <a:t> o alcohol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cantidades</a:t>
            </a:r>
            <a:r>
              <a:rPr lang="en-US" dirty="0"/>
              <a:t> que son </a:t>
            </a:r>
            <a:r>
              <a:rPr lang="en-US" dirty="0" err="1"/>
              <a:t>tóxicas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  <a:p>
            <a:r>
              <a:rPr lang="en-US" dirty="0"/>
              <a:t>Toma </a:t>
            </a:r>
            <a:r>
              <a:rPr lang="en-US" dirty="0" err="1"/>
              <a:t>consciente</a:t>
            </a:r>
            <a:r>
              <a:rPr lang="en-US" dirty="0"/>
              <a:t> o </a:t>
            </a:r>
            <a:r>
              <a:rPr lang="en-US" dirty="0" err="1"/>
              <a:t>inconscientemente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pastilla </a:t>
            </a:r>
            <a:r>
              <a:rPr lang="en-US" dirty="0" err="1"/>
              <a:t>recetada</a:t>
            </a:r>
            <a:r>
              <a:rPr lang="en-US" dirty="0"/>
              <a:t> falsa </a:t>
            </a:r>
            <a:r>
              <a:rPr lang="en-US" dirty="0" err="1"/>
              <a:t>contaminada</a:t>
            </a:r>
            <a:r>
              <a:rPr lang="en-US" dirty="0"/>
              <a:t> con </a:t>
            </a:r>
            <a:r>
              <a:rPr lang="en-US" dirty="0" err="1"/>
              <a:t>fentanilo</a:t>
            </a:r>
            <a:r>
              <a:rPr lang="en-US" dirty="0"/>
              <a:t>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03A366-189D-0D75-5772-57751B3CC120}"/>
              </a:ext>
            </a:extLst>
          </p:cNvPr>
          <p:cNvSpPr txBox="1">
            <a:spLocks/>
          </p:cNvSpPr>
          <p:nvPr/>
        </p:nvSpPr>
        <p:spPr>
          <a:xfrm>
            <a:off x="13696049" y="4983485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/>
              <a:t>Signos</a:t>
            </a:r>
            <a:r>
              <a:rPr lang="en-US" sz="2600" dirty="0"/>
              <a:t> de </a:t>
            </a:r>
            <a:r>
              <a:rPr lang="en-US" sz="2600" dirty="0" err="1"/>
              <a:t>una</a:t>
            </a:r>
            <a:r>
              <a:rPr lang="en-US" sz="2600" dirty="0"/>
              <a:t> </a:t>
            </a:r>
            <a:r>
              <a:rPr lang="en-US" sz="2600" dirty="0" err="1"/>
              <a:t>sobredosis</a:t>
            </a:r>
            <a:r>
              <a:rPr lang="en-US" sz="2600" dirty="0"/>
              <a:t>: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AEBF020-2F0B-783A-DF81-38D9E85394D8}"/>
              </a:ext>
            </a:extLst>
          </p:cNvPr>
          <p:cNvSpPr txBox="1">
            <a:spLocks/>
          </p:cNvSpPr>
          <p:nvPr/>
        </p:nvSpPr>
        <p:spPr>
          <a:xfrm>
            <a:off x="13695794" y="5745485"/>
            <a:ext cx="9499231" cy="6400795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err="1"/>
              <a:t>Pupilas</a:t>
            </a:r>
            <a:r>
              <a:rPr lang="en-US" sz="2600" dirty="0"/>
              <a:t> </a:t>
            </a:r>
            <a:r>
              <a:rPr lang="en-US" sz="2600" dirty="0" err="1"/>
              <a:t>pequeñas</a:t>
            </a:r>
            <a:r>
              <a:rPr lang="en-US" sz="2600" dirty="0"/>
              <a:t> y </a:t>
            </a:r>
            <a:r>
              <a:rPr lang="en-US" sz="2600" dirty="0" err="1"/>
              <a:t>constreñidas</a:t>
            </a:r>
            <a:r>
              <a:rPr lang="en-US" sz="2600" dirty="0"/>
              <a:t>.</a:t>
            </a:r>
          </a:p>
          <a:p>
            <a:r>
              <a:rPr lang="en-US" sz="2600" dirty="0"/>
              <a:t>La </a:t>
            </a:r>
            <a:r>
              <a:rPr lang="en-US" sz="2600" dirty="0" err="1"/>
              <a:t>cara</a:t>
            </a:r>
            <a:r>
              <a:rPr lang="en-US" sz="2600" dirty="0"/>
              <a:t> </a:t>
            </a:r>
            <a:r>
              <a:rPr lang="en-US" sz="2600" dirty="0" err="1"/>
              <a:t>está</a:t>
            </a:r>
            <a:r>
              <a:rPr lang="en-US" sz="2600" dirty="0"/>
              <a:t> </a:t>
            </a:r>
            <a:r>
              <a:rPr lang="en-US" sz="2600" dirty="0" err="1"/>
              <a:t>muy</a:t>
            </a:r>
            <a:r>
              <a:rPr lang="en-US" sz="2600" dirty="0"/>
              <a:t> </a:t>
            </a:r>
            <a:r>
              <a:rPr lang="en-US" sz="2600" dirty="0" err="1"/>
              <a:t>pálida</a:t>
            </a:r>
            <a:r>
              <a:rPr lang="en-US" sz="2600" dirty="0"/>
              <a:t> o se </a:t>
            </a:r>
            <a:r>
              <a:rPr lang="en-US" sz="2600" dirty="0" err="1"/>
              <a:t>siente</a:t>
            </a:r>
            <a:r>
              <a:rPr lang="en-US" sz="2600" dirty="0"/>
              <a:t> </a:t>
            </a:r>
            <a:r>
              <a:rPr lang="en-US" sz="2600" dirty="0" err="1"/>
              <a:t>húmeda</a:t>
            </a:r>
            <a:r>
              <a:rPr lang="en-US" sz="2600" dirty="0"/>
              <a:t> al </a:t>
            </a:r>
            <a:r>
              <a:rPr lang="en-US" sz="2600" dirty="0" err="1"/>
              <a:t>tacto</a:t>
            </a:r>
            <a:r>
              <a:rPr lang="en-US" sz="2600" dirty="0"/>
              <a:t>.</a:t>
            </a:r>
          </a:p>
          <a:p>
            <a:r>
              <a:rPr lang="en-US" sz="2600" dirty="0"/>
              <a:t>El </a:t>
            </a:r>
            <a:r>
              <a:rPr lang="en-US" sz="2600" dirty="0" err="1"/>
              <a:t>cuerpo</a:t>
            </a:r>
            <a:r>
              <a:rPr lang="en-US" sz="2600" dirty="0"/>
              <a:t> se </a:t>
            </a:r>
            <a:r>
              <a:rPr lang="en-US" sz="2600" dirty="0" err="1"/>
              <a:t>vuelve</a:t>
            </a:r>
            <a:r>
              <a:rPr lang="en-US" sz="2600" dirty="0"/>
              <a:t> </a:t>
            </a:r>
            <a:r>
              <a:rPr lang="en-US" sz="2600" dirty="0" err="1"/>
              <a:t>flácido</a:t>
            </a:r>
            <a:r>
              <a:rPr lang="en-US" sz="2600" dirty="0"/>
              <a:t>.</a:t>
            </a:r>
          </a:p>
          <a:p>
            <a:r>
              <a:rPr lang="en-US" sz="2600" dirty="0"/>
              <a:t>Las </a:t>
            </a:r>
            <a:r>
              <a:rPr lang="en-US" sz="2600" dirty="0" err="1"/>
              <a:t>uñas</a:t>
            </a:r>
            <a:r>
              <a:rPr lang="en-US" sz="2600" dirty="0"/>
              <a:t> o los </a:t>
            </a:r>
            <a:r>
              <a:rPr lang="en-US" sz="2600" dirty="0" err="1"/>
              <a:t>labios</a:t>
            </a:r>
            <a:r>
              <a:rPr lang="en-US" sz="2600" dirty="0"/>
              <a:t> </a:t>
            </a:r>
            <a:r>
              <a:rPr lang="en-US" sz="2600" dirty="0" err="1"/>
              <a:t>presentan</a:t>
            </a:r>
            <a:r>
              <a:rPr lang="en-US" sz="2600" dirty="0"/>
              <a:t> un color </a:t>
            </a:r>
            <a:r>
              <a:rPr lang="en-US" sz="2600" dirty="0" err="1"/>
              <a:t>morado</a:t>
            </a:r>
            <a:r>
              <a:rPr lang="en-US" sz="2600" dirty="0"/>
              <a:t> o </a:t>
            </a:r>
            <a:r>
              <a:rPr lang="en-US" sz="2600" dirty="0" err="1"/>
              <a:t>azulado</a:t>
            </a:r>
            <a:r>
              <a:rPr lang="en-US" sz="2600" dirty="0"/>
              <a:t>.</a:t>
            </a:r>
          </a:p>
          <a:p>
            <a:r>
              <a:rPr lang="en-US" sz="2600" dirty="0"/>
              <a:t>La persona </a:t>
            </a:r>
            <a:r>
              <a:rPr lang="en-US" sz="2600" dirty="0" err="1"/>
              <a:t>vomita</a:t>
            </a:r>
            <a:r>
              <a:rPr lang="en-US" sz="2600" dirty="0"/>
              <a:t> o </a:t>
            </a:r>
            <a:r>
              <a:rPr lang="en-US" sz="2600" dirty="0" err="1"/>
              <a:t>hace</a:t>
            </a:r>
            <a:r>
              <a:rPr lang="en-US" sz="2600" dirty="0"/>
              <a:t> </a:t>
            </a:r>
            <a:r>
              <a:rPr lang="en-US" sz="2600" dirty="0" err="1"/>
              <a:t>ruidos</a:t>
            </a:r>
            <a:r>
              <a:rPr lang="en-US" sz="2600" dirty="0"/>
              <a:t> de </a:t>
            </a:r>
            <a:r>
              <a:rPr lang="en-US" sz="2600" dirty="0" err="1"/>
              <a:t>gorgoteo</a:t>
            </a:r>
            <a:r>
              <a:rPr lang="en-US" sz="2600" dirty="0"/>
              <a:t>.</a:t>
            </a:r>
          </a:p>
          <a:p>
            <a:r>
              <a:rPr lang="en-US" sz="2600" dirty="0"/>
              <a:t>La persona no </a:t>
            </a:r>
            <a:r>
              <a:rPr lang="en-US" sz="2600" dirty="0" err="1"/>
              <a:t>puede</a:t>
            </a:r>
            <a:r>
              <a:rPr lang="en-US" sz="2600" dirty="0"/>
              <a:t> </a:t>
            </a:r>
            <a:r>
              <a:rPr lang="en-US" sz="2600" dirty="0" err="1"/>
              <a:t>despertarse</a:t>
            </a:r>
            <a:r>
              <a:rPr lang="en-US" sz="2600" dirty="0"/>
              <a:t> o </a:t>
            </a:r>
            <a:r>
              <a:rPr lang="en-US" sz="2600" dirty="0" err="1"/>
              <a:t>hablar</a:t>
            </a:r>
            <a:r>
              <a:rPr lang="en-US" sz="2600" dirty="0"/>
              <a:t>.</a:t>
            </a:r>
          </a:p>
          <a:p>
            <a:r>
              <a:rPr lang="en-US" sz="2600" dirty="0"/>
              <a:t>La </a:t>
            </a:r>
            <a:r>
              <a:rPr lang="en-US" sz="2600" dirty="0" err="1"/>
              <a:t>respiración</a:t>
            </a:r>
            <a:r>
              <a:rPr lang="en-US" sz="2600" dirty="0"/>
              <a:t> o los </a:t>
            </a:r>
            <a:r>
              <a:rPr lang="en-US" sz="2600" dirty="0" err="1"/>
              <a:t>latidos</a:t>
            </a:r>
            <a:r>
              <a:rPr lang="en-US" sz="2600" dirty="0"/>
              <a:t> del </a:t>
            </a:r>
            <a:r>
              <a:rPr lang="en-US" sz="2600" dirty="0" err="1"/>
              <a:t>corazón</a:t>
            </a:r>
            <a:r>
              <a:rPr lang="en-US" sz="2600" dirty="0"/>
              <a:t> se </a:t>
            </a:r>
            <a:r>
              <a:rPr lang="en-US" sz="2600" dirty="0" err="1"/>
              <a:t>vuelven</a:t>
            </a:r>
            <a:r>
              <a:rPr lang="en-US" sz="2600" dirty="0"/>
              <a:t> lentos o se </a:t>
            </a:r>
            <a:r>
              <a:rPr lang="en-US" sz="2600" dirty="0" err="1"/>
              <a:t>detienen</a:t>
            </a:r>
            <a:r>
              <a:rPr lang="en-US" sz="2600" dirty="0"/>
              <a:t>.</a:t>
            </a:r>
          </a:p>
          <a:p>
            <a:r>
              <a:rPr lang="en-US" sz="2600" dirty="0"/>
              <a:t>En las personas de </a:t>
            </a:r>
            <a:r>
              <a:rPr lang="en-US" sz="2600" dirty="0" err="1"/>
              <a:t>piel</a:t>
            </a:r>
            <a:r>
              <a:rPr lang="en-US" sz="2600" dirty="0"/>
              <a:t> </a:t>
            </a:r>
            <a:r>
              <a:rPr lang="en-US" sz="2600" dirty="0" err="1"/>
              <a:t>más</a:t>
            </a:r>
            <a:r>
              <a:rPr lang="en-US" sz="2600" dirty="0"/>
              <a:t> </a:t>
            </a:r>
            <a:r>
              <a:rPr lang="en-US" sz="2600" dirty="0" err="1"/>
              <a:t>clara</a:t>
            </a:r>
            <a:r>
              <a:rPr lang="en-US" sz="2600" dirty="0"/>
              <a:t>, la </a:t>
            </a:r>
            <a:r>
              <a:rPr lang="en-US" sz="2600" dirty="0" err="1"/>
              <a:t>piel</a:t>
            </a:r>
            <a:r>
              <a:rPr lang="en-US" sz="2600" dirty="0"/>
              <a:t> </a:t>
            </a:r>
            <a:r>
              <a:rPr lang="en-US" sz="2600" dirty="0" err="1"/>
              <a:t>puede</a:t>
            </a:r>
            <a:r>
              <a:rPr lang="en-US" sz="2600" dirty="0"/>
              <a:t> </a:t>
            </a:r>
            <a:r>
              <a:rPr lang="en-US" sz="2600" dirty="0" err="1"/>
              <a:t>volverse</a:t>
            </a:r>
            <a:r>
              <a:rPr lang="en-US" sz="2600" dirty="0"/>
              <a:t> </a:t>
            </a:r>
            <a:r>
              <a:rPr lang="en-US" sz="2600" dirty="0" err="1"/>
              <a:t>azulada</a:t>
            </a:r>
            <a:r>
              <a:rPr lang="en-US" sz="2600" dirty="0"/>
              <a:t> o morada. En las personas de </a:t>
            </a:r>
            <a:r>
              <a:rPr lang="en-US" sz="2600" dirty="0" err="1"/>
              <a:t>piel</a:t>
            </a:r>
            <a:r>
              <a:rPr lang="en-US" sz="2600" dirty="0"/>
              <a:t> </a:t>
            </a:r>
            <a:r>
              <a:rPr lang="en-US" sz="2600" dirty="0" err="1"/>
              <a:t>más</a:t>
            </a:r>
            <a:r>
              <a:rPr lang="en-US" sz="2600" dirty="0"/>
              <a:t> </a:t>
            </a:r>
            <a:r>
              <a:rPr lang="en-US" sz="2600" dirty="0" err="1"/>
              <a:t>oscura</a:t>
            </a:r>
            <a:r>
              <a:rPr lang="en-US" sz="2600" dirty="0"/>
              <a:t>, la </a:t>
            </a:r>
            <a:r>
              <a:rPr lang="en-US" sz="2600" dirty="0" err="1"/>
              <a:t>piel</a:t>
            </a:r>
            <a:r>
              <a:rPr lang="en-US" sz="2600" dirty="0"/>
              <a:t> </a:t>
            </a:r>
            <a:r>
              <a:rPr lang="en-US" sz="2600" dirty="0" err="1"/>
              <a:t>puede</a:t>
            </a:r>
            <a:r>
              <a:rPr lang="en-US" sz="2600" dirty="0"/>
              <a:t> </a:t>
            </a:r>
            <a:r>
              <a:rPr lang="en-US" sz="2600" dirty="0" err="1"/>
              <a:t>volverse</a:t>
            </a:r>
            <a:r>
              <a:rPr lang="en-US" sz="2600" dirty="0"/>
              <a:t> gris o </a:t>
            </a:r>
            <a:r>
              <a:rPr lang="en-US" sz="2600" dirty="0" err="1"/>
              <a:t>ceniza</a:t>
            </a:r>
            <a:r>
              <a:rPr lang="en-US" sz="2600" dirty="0"/>
              <a:t>. </a:t>
            </a:r>
            <a:endParaRPr lang="en-US" sz="2600" dirty="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023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500" dirty="0"/>
              <a:t>Organización </a:t>
            </a:r>
            <a:r>
              <a:rPr lang="en-US" sz="10500" dirty="0" err="1"/>
              <a:t>presentadora</a:t>
            </a:r>
            <a:endParaRPr lang="en-US" sz="10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PRESENTADO POR: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Respuesta a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Texas</a:t>
            </a:r>
          </a:p>
        </p:txBody>
      </p:sp>
      <p:sp>
        <p:nvSpPr>
          <p:cNvPr id="5" name="Picture Placeholder 4" descr="Placeholder for organization logo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16D7935-813C-CBEC-11F6-18DCA97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050" y="1882587"/>
            <a:ext cx="9144000" cy="914406"/>
          </a:xfrm>
        </p:spPr>
        <p:txBody>
          <a:bodyPr/>
          <a:lstStyle/>
          <a:p>
            <a:r>
              <a:rPr lang="en-US" sz="2800" dirty="0" err="1">
                <a:solidFill>
                  <a:schemeClr val="accent2"/>
                </a:solidFill>
              </a:rPr>
              <a:t>Cómo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accent2"/>
                </a:solidFill>
              </a:rPr>
              <a:t>actuar</a:t>
            </a:r>
            <a:r>
              <a:rPr lang="en-US" sz="2800" dirty="0">
                <a:solidFill>
                  <a:schemeClr val="accent2"/>
                </a:solidFill>
              </a:rPr>
              <a:t> ante </a:t>
            </a:r>
            <a:r>
              <a:rPr lang="en-US" sz="2800" dirty="0" err="1">
                <a:solidFill>
                  <a:schemeClr val="accent2"/>
                </a:solidFill>
              </a:rPr>
              <a:t>una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accent2"/>
                </a:solidFill>
              </a:rPr>
              <a:t>sobredosis</a:t>
            </a:r>
            <a:r>
              <a:rPr lang="en-US" sz="28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344861-BC8A-6A9D-52D7-D6FD036202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2743200"/>
            <a:ext cx="9144000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Llama al 911 de </a:t>
            </a:r>
            <a:r>
              <a:rPr lang="en-US" dirty="0" err="1"/>
              <a:t>inmediato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Intenta</a:t>
            </a:r>
            <a:r>
              <a:rPr lang="en-US" dirty="0"/>
              <a:t> </a:t>
            </a:r>
            <a:r>
              <a:rPr lang="en-US" dirty="0" err="1"/>
              <a:t>despertar</a:t>
            </a:r>
            <a:r>
              <a:rPr lang="en-US" dirty="0"/>
              <a:t> a la persona.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Inclina</a:t>
            </a:r>
            <a:r>
              <a:rPr lang="en-US" dirty="0"/>
              <a:t> la cabeza de la persona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atrás</a:t>
            </a:r>
            <a:r>
              <a:rPr lang="en-US" dirty="0"/>
              <a:t> y </a:t>
            </a:r>
            <a:r>
              <a:rPr lang="en-US" dirty="0" err="1"/>
              <a:t>adminístrale</a:t>
            </a:r>
            <a:r>
              <a:rPr lang="en-US" dirty="0"/>
              <a:t> </a:t>
            </a:r>
            <a:r>
              <a:rPr lang="en-US" dirty="0" err="1"/>
              <a:t>naloxona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disponible.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Inicia</a:t>
            </a:r>
            <a:r>
              <a:rPr lang="en-US" dirty="0"/>
              <a:t> la </a:t>
            </a:r>
            <a:r>
              <a:rPr lang="en-US" dirty="0" err="1"/>
              <a:t>respiración</a:t>
            </a:r>
            <a:r>
              <a:rPr lang="en-US" dirty="0"/>
              <a:t> artificial o la </a:t>
            </a:r>
            <a:r>
              <a:rPr lang="en-US" dirty="0" err="1"/>
              <a:t>reanimación</a:t>
            </a:r>
            <a:r>
              <a:rPr lang="en-US" dirty="0"/>
              <a:t> </a:t>
            </a:r>
            <a:r>
              <a:rPr lang="en-US" dirty="0" err="1"/>
              <a:t>cardiopulmonar</a:t>
            </a:r>
            <a:r>
              <a:rPr lang="en-US" dirty="0"/>
              <a:t> (CPR).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Coloca</a:t>
            </a:r>
            <a:r>
              <a:rPr lang="en-US" dirty="0"/>
              <a:t> a la persona de </a:t>
            </a:r>
            <a:r>
              <a:rPr lang="en-US" dirty="0" err="1"/>
              <a:t>lado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que se </a:t>
            </a:r>
            <a:r>
              <a:rPr lang="en-US" dirty="0" err="1"/>
              <a:t>ahogue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Permanece</a:t>
            </a:r>
            <a:r>
              <a:rPr lang="en-US" dirty="0"/>
              <a:t> con la persona hasta que </a:t>
            </a:r>
            <a:r>
              <a:rPr lang="en-US" dirty="0" err="1"/>
              <a:t>lleguen</a:t>
            </a:r>
            <a:r>
              <a:rPr lang="en-US" dirty="0"/>
              <a:t> los </a:t>
            </a: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emergencia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A7D592A-CB15-281B-8E58-E9537EE0F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5949" r="24834"/>
          <a:stretch/>
        </p:blipFill>
        <p:spPr>
          <a:xfrm>
            <a:off x="0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122811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</a:t>
            </a:r>
            <a:r>
              <a:rPr lang="en-US" dirty="0" err="1"/>
              <a:t>equivocadas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AD7CC-8E70-A018-3D49-D3B467F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La </a:t>
            </a:r>
            <a:r>
              <a:rPr lang="en-US" sz="5000" dirty="0" err="1"/>
              <a:t>realidad</a:t>
            </a:r>
            <a:r>
              <a:rPr lang="en-US" sz="5000" dirty="0"/>
              <a:t> </a:t>
            </a:r>
            <a:r>
              <a:rPr lang="en-US" sz="5000" dirty="0" err="1"/>
              <a:t>frente</a:t>
            </a:r>
            <a:r>
              <a:rPr lang="en-US" sz="5000" dirty="0"/>
              <a:t> al </a:t>
            </a:r>
            <a:r>
              <a:rPr lang="en-US" sz="5000" dirty="0" err="1"/>
              <a:t>mito</a:t>
            </a:r>
            <a:endParaRPr lang="en-US" sz="50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080FEF-93E0-D3EE-688B-C9D274FA56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Consumir</a:t>
            </a:r>
            <a:r>
              <a:rPr lang="en-US" dirty="0"/>
              <a:t>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, sin </a:t>
            </a:r>
            <a:r>
              <a:rPr lang="en-US" dirty="0" err="1"/>
              <a:t>importar</a:t>
            </a:r>
            <a:r>
              <a:rPr lang="en-US" dirty="0"/>
              <a:t> 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tomen</a:t>
            </a:r>
            <a:r>
              <a:rPr lang="en-US" dirty="0"/>
              <a:t>, es </a:t>
            </a:r>
            <a:r>
              <a:rPr lang="en-US" dirty="0" err="1"/>
              <a:t>peligroso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Mito</a:t>
            </a:r>
          </a:p>
          <a:p>
            <a:r>
              <a:rPr lang="en-US" dirty="0" err="1"/>
              <a:t>Cuando</a:t>
            </a:r>
            <a:r>
              <a:rPr lang="en-US" dirty="0"/>
              <a:t>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 se toman </a:t>
            </a:r>
            <a:r>
              <a:rPr lang="en-US" dirty="0" err="1"/>
              <a:t>según</a:t>
            </a:r>
            <a:r>
              <a:rPr lang="en-US" dirty="0"/>
              <a:t> las </a:t>
            </a:r>
            <a:r>
              <a:rPr lang="en-US" dirty="0" err="1"/>
              <a:t>indicaciones</a:t>
            </a:r>
            <a:r>
              <a:rPr lang="en-US" dirty="0"/>
              <a:t> del </a:t>
            </a:r>
            <a:r>
              <a:rPr lang="en-US" dirty="0" err="1"/>
              <a:t>médico</a:t>
            </a:r>
            <a:r>
              <a:rPr lang="en-US" dirty="0"/>
              <a:t>, son </a:t>
            </a:r>
            <a:r>
              <a:rPr lang="en-US" dirty="0" err="1"/>
              <a:t>una</a:t>
            </a:r>
            <a:r>
              <a:rPr lang="en-US" dirty="0"/>
              <a:t> forma de </a:t>
            </a:r>
            <a:r>
              <a:rPr lang="en-US" dirty="0" err="1"/>
              <a:t>controlar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dolor </a:t>
            </a:r>
            <a:r>
              <a:rPr lang="en-US" dirty="0" err="1"/>
              <a:t>intenso</a:t>
            </a:r>
            <a:r>
              <a:rPr lang="en-US" dirty="0"/>
              <a:t> a </a:t>
            </a:r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crónico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Realidad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871068E-5DC2-BA37-8CE1-18FB5D56B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415" r="20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198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8B0A4-B537-ED26-1635-B02B495C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La </a:t>
            </a:r>
            <a:r>
              <a:rPr lang="en-US" sz="5000" dirty="0" err="1"/>
              <a:t>realidad</a:t>
            </a:r>
            <a:r>
              <a:rPr lang="en-US" sz="5000" dirty="0"/>
              <a:t> </a:t>
            </a:r>
            <a:r>
              <a:rPr lang="en-US" sz="5000" dirty="0" err="1"/>
              <a:t>frente</a:t>
            </a:r>
            <a:r>
              <a:rPr lang="en-US" sz="5000" dirty="0"/>
              <a:t> al </a:t>
            </a:r>
            <a:r>
              <a:rPr lang="en-US" sz="5000" dirty="0" err="1"/>
              <a:t>mito</a:t>
            </a:r>
            <a:endParaRPr lang="en-US" sz="5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212C6-AF19-EA67-0B01-63982CA13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4572000"/>
            <a:ext cx="8805445" cy="7315204"/>
          </a:xfrm>
        </p:spPr>
        <p:txBody>
          <a:bodyPr/>
          <a:lstStyle/>
          <a:p>
            <a:r>
              <a:rPr lang="en-US" dirty="0"/>
              <a:t>La forma </a:t>
            </a:r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usamos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y </a:t>
            </a:r>
            <a:r>
              <a:rPr lang="en-US" dirty="0" err="1"/>
              <a:t>ciertas</a:t>
            </a:r>
            <a:r>
              <a:rPr lang="en-US" dirty="0"/>
              <a:t> palabras para </a:t>
            </a:r>
            <a:r>
              <a:rPr lang="en-US" dirty="0" err="1"/>
              <a:t>hablar</a:t>
            </a:r>
            <a:r>
              <a:rPr lang="en-US" dirty="0"/>
              <a:t> del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sustancias</a:t>
            </a:r>
            <a:r>
              <a:rPr lang="en-US" dirty="0"/>
              <a:t> no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Mito</a:t>
            </a:r>
          </a:p>
          <a:p>
            <a:r>
              <a:rPr lang="en-US" dirty="0"/>
              <a:t>Al </a:t>
            </a:r>
            <a:r>
              <a:rPr lang="en-US" dirty="0" err="1"/>
              <a:t>hablar</a:t>
            </a:r>
            <a:r>
              <a:rPr lang="en-US" dirty="0"/>
              <a:t> de los </a:t>
            </a:r>
            <a:r>
              <a:rPr lang="en-US" dirty="0" err="1"/>
              <a:t>opioides</a:t>
            </a:r>
            <a:r>
              <a:rPr lang="en-US" dirty="0"/>
              <a:t>, </a:t>
            </a:r>
            <a:r>
              <a:rPr lang="en-US" dirty="0" err="1"/>
              <a:t>nuestras</a:t>
            </a:r>
            <a:r>
              <a:rPr lang="en-US" dirty="0"/>
              <a:t> palabras </a:t>
            </a:r>
            <a:r>
              <a:rPr lang="en-US" b="1" dirty="0" err="1"/>
              <a:t>sí</a:t>
            </a:r>
            <a:r>
              <a:rPr lang="en-US" b="1" dirty="0"/>
              <a:t> </a:t>
            </a:r>
            <a:r>
              <a:rPr lang="en-US" b="1" dirty="0" err="1"/>
              <a:t>importan</a:t>
            </a:r>
            <a:r>
              <a:rPr lang="en-US" b="1" dirty="0"/>
              <a:t>.</a:t>
            </a:r>
            <a:r>
              <a:rPr lang="en-US" dirty="0"/>
              <a:t> El </a:t>
            </a:r>
            <a:r>
              <a:rPr lang="en-US" dirty="0" err="1"/>
              <a:t>lenguaje</a:t>
            </a:r>
            <a:r>
              <a:rPr lang="en-US" dirty="0"/>
              <a:t> con que se </a:t>
            </a:r>
            <a:r>
              <a:rPr lang="en-US" dirty="0" err="1"/>
              <a:t>etiqueta</a:t>
            </a:r>
            <a:r>
              <a:rPr lang="en-US" dirty="0"/>
              <a:t> o culpa a las personas con </a:t>
            </a:r>
            <a:r>
              <a:rPr lang="en-US" dirty="0" err="1"/>
              <a:t>trastorno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lastimarlas</a:t>
            </a:r>
            <a:r>
              <a:rPr lang="en-US" dirty="0"/>
              <a:t> y </a:t>
            </a:r>
            <a:r>
              <a:rPr lang="en-US" dirty="0" err="1"/>
              <a:t>hacer</a:t>
            </a:r>
            <a:r>
              <a:rPr lang="en-US" dirty="0"/>
              <a:t> que se </a:t>
            </a:r>
            <a:r>
              <a:rPr lang="en-US" dirty="0" err="1"/>
              <a:t>sientan</a:t>
            </a:r>
            <a:r>
              <a:rPr lang="en-US" dirty="0"/>
              <a:t> </a:t>
            </a:r>
            <a:r>
              <a:rPr lang="en-US" dirty="0" err="1"/>
              <a:t>avergonzadas</a:t>
            </a:r>
            <a:r>
              <a:rPr lang="en-US" dirty="0"/>
              <a:t>, </a:t>
            </a:r>
            <a:r>
              <a:rPr lang="en-US" dirty="0" err="1"/>
              <a:t>solas</a:t>
            </a:r>
            <a:r>
              <a:rPr lang="en-US" dirty="0"/>
              <a:t> o </a:t>
            </a:r>
            <a:r>
              <a:rPr lang="en-US" dirty="0" err="1"/>
              <a:t>inútiles</a:t>
            </a:r>
            <a:r>
              <a:rPr lang="en-US" dirty="0"/>
              <a:t>, y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probable que </a:t>
            </a:r>
            <a:r>
              <a:rPr lang="en-US" dirty="0" err="1"/>
              <a:t>busquen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Realidad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8632DA-6745-37BB-3D22-45B03BFC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16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EB4C-7B4C-5142-5FAA-45A59DA1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La </a:t>
            </a:r>
            <a:r>
              <a:rPr lang="en-US" sz="5000" dirty="0" err="1"/>
              <a:t>realidad</a:t>
            </a:r>
            <a:r>
              <a:rPr lang="en-US" sz="5000" dirty="0"/>
              <a:t> </a:t>
            </a:r>
            <a:r>
              <a:rPr lang="en-US" sz="5000" dirty="0" err="1"/>
              <a:t>frente</a:t>
            </a:r>
            <a:r>
              <a:rPr lang="en-US" sz="5000" dirty="0"/>
              <a:t> al </a:t>
            </a:r>
            <a:r>
              <a:rPr lang="en-US" sz="5000" dirty="0" err="1"/>
              <a:t>mito</a:t>
            </a:r>
            <a:endParaRPr lang="en-US" sz="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6EAA3-764B-8D5F-1BCC-9C7D69D60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571994"/>
            <a:ext cx="9412014" cy="7315203"/>
          </a:xfrm>
        </p:spPr>
        <p:txBody>
          <a:bodyPr/>
          <a:lstStyle/>
          <a:p>
            <a:r>
              <a:rPr lang="en-US" dirty="0"/>
              <a:t>En Texas no se </a:t>
            </a:r>
            <a:r>
              <a:rPr lang="en-US" dirty="0" err="1"/>
              <a:t>percibe</a:t>
            </a:r>
            <a:r>
              <a:rPr lang="en-US" dirty="0"/>
              <a:t> la crisis de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es </a:t>
            </a:r>
            <a:r>
              <a:rPr lang="en-US" dirty="0" err="1"/>
              <a:t>difícil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Mito</a:t>
            </a:r>
          </a:p>
          <a:p>
            <a:pPr lvl="1"/>
            <a:endParaRPr lang="en-US" dirty="0"/>
          </a:p>
          <a:p>
            <a:r>
              <a:rPr lang="en-US" dirty="0"/>
              <a:t>La crisis de los </a:t>
            </a:r>
            <a:r>
              <a:rPr lang="en-US" dirty="0" err="1"/>
              <a:t>opioides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gran </a:t>
            </a:r>
            <a:r>
              <a:rPr lang="en-US" dirty="0" err="1"/>
              <a:t>prioridad</a:t>
            </a:r>
            <a:r>
              <a:rPr lang="en-US" dirty="0"/>
              <a:t> para Texas. Hay </a:t>
            </a:r>
            <a:r>
              <a:rPr lang="en-US" dirty="0" err="1"/>
              <a:t>multitud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estatales</a:t>
            </a:r>
            <a:r>
              <a:rPr lang="en-US" dirty="0"/>
              <a:t> y </a:t>
            </a:r>
            <a:r>
              <a:rPr lang="en-US" dirty="0" err="1"/>
              <a:t>nacionales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para </a:t>
            </a:r>
            <a:r>
              <a:rPr lang="en-US" dirty="0" err="1"/>
              <a:t>ayudar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a </a:t>
            </a:r>
            <a:r>
              <a:rPr lang="en-US" dirty="0" err="1"/>
              <a:t>emprender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del </a:t>
            </a:r>
            <a:r>
              <a:rPr lang="en-US" dirty="0" err="1"/>
              <a:t>tratamiento</a:t>
            </a:r>
            <a:r>
              <a:rPr lang="en-US" dirty="0"/>
              <a:t> y la </a:t>
            </a:r>
            <a:r>
              <a:rPr lang="en-US" dirty="0" err="1"/>
              <a:t>recuperación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Realidad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83C369-509B-C654-2100-DF232E07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191" r="29890"/>
          <a:stretch/>
        </p:blipFill>
        <p:spPr>
          <a:xfrm>
            <a:off x="12188825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512866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3FC63-F272-6D44-DB61-08EA548B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La </a:t>
            </a:r>
            <a:r>
              <a:rPr lang="en-US" sz="5000" dirty="0" err="1"/>
              <a:t>realidad</a:t>
            </a:r>
            <a:r>
              <a:rPr lang="en-US" sz="5000" dirty="0"/>
              <a:t> </a:t>
            </a:r>
            <a:r>
              <a:rPr lang="en-US" sz="5000" dirty="0" err="1"/>
              <a:t>frente</a:t>
            </a:r>
            <a:r>
              <a:rPr lang="en-US" sz="5000" dirty="0"/>
              <a:t> al </a:t>
            </a:r>
            <a:r>
              <a:rPr lang="en-US" sz="5000" dirty="0" err="1"/>
              <a:t>mito</a:t>
            </a:r>
            <a:endParaRPr lang="en-US" sz="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20B47-A112-ABC6-168E-CEDD989482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 err="1"/>
              <a:t>Puedes</a:t>
            </a:r>
            <a:r>
              <a:rPr lang="en-US" dirty="0"/>
              <a:t> saber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 con solo </a:t>
            </a:r>
            <a:r>
              <a:rPr lang="en-US" dirty="0" err="1"/>
              <a:t>mirarlo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Mito</a:t>
            </a:r>
          </a:p>
          <a:p>
            <a:r>
              <a:rPr lang="en-US" dirty="0"/>
              <a:t>Es </a:t>
            </a:r>
            <a:r>
              <a:rPr lang="en-US" dirty="0" err="1"/>
              <a:t>casi</a:t>
            </a:r>
            <a:r>
              <a:rPr lang="en-US" dirty="0"/>
              <a:t> </a:t>
            </a:r>
            <a:r>
              <a:rPr lang="en-US" dirty="0" err="1"/>
              <a:t>imposible</a:t>
            </a:r>
            <a:r>
              <a:rPr lang="en-US" dirty="0"/>
              <a:t> </a:t>
            </a:r>
            <a:r>
              <a:rPr lang="en-US" dirty="0" err="1"/>
              <a:t>detectar</a:t>
            </a:r>
            <a:r>
              <a:rPr lang="en-US" dirty="0"/>
              <a:t> uno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, </a:t>
            </a:r>
            <a:r>
              <a:rPr lang="en-US" dirty="0" err="1"/>
              <a:t>saborear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oler</a:t>
            </a:r>
            <a:r>
              <a:rPr lang="en-US" dirty="0"/>
              <a:t>. </a:t>
            </a:r>
            <a:r>
              <a:rPr lang="en-US" dirty="0" err="1"/>
              <a:t>Incluso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sola pastilla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mortal. </a:t>
            </a:r>
          </a:p>
          <a:p>
            <a:pPr lvl="1"/>
            <a:r>
              <a:rPr lang="en-US" dirty="0" err="1"/>
              <a:t>Realidad</a:t>
            </a: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8448BC7-9534-CE08-AB9D-00A5FC1A4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7043" r="13712"/>
          <a:stretch/>
        </p:blipFill>
        <p:spPr>
          <a:xfrm>
            <a:off x="-127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319016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220EF-8A23-2058-DE05-AD9BD0786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743195"/>
            <a:ext cx="9986211" cy="1828799"/>
          </a:xfrm>
        </p:spPr>
        <p:txBody>
          <a:bodyPr/>
          <a:lstStyle/>
          <a:p>
            <a:r>
              <a:rPr lang="en-US" sz="5000" dirty="0"/>
              <a:t>Palabras que </a:t>
            </a:r>
            <a:r>
              <a:rPr lang="en-US" sz="5000" dirty="0" err="1"/>
              <a:t>deben</a:t>
            </a:r>
            <a:r>
              <a:rPr lang="en-US" sz="5000" dirty="0"/>
              <a:t> </a:t>
            </a:r>
            <a:r>
              <a:rPr lang="en-US" sz="5000" dirty="0" err="1"/>
              <a:t>evitarse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BFA3-38F5-2066-F681-8C5D0E45E8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Consumidor</a:t>
            </a:r>
            <a:r>
              <a:rPr lang="en-US" dirty="0"/>
              <a:t> de </a:t>
            </a:r>
            <a:r>
              <a:rPr lang="en-US" dirty="0" err="1"/>
              <a:t>drogas</a:t>
            </a:r>
            <a:r>
              <a:rPr lang="en-US" dirty="0"/>
              <a:t>, </a:t>
            </a:r>
            <a:r>
              <a:rPr lang="en-US" dirty="0" err="1"/>
              <a:t>drogodependiente</a:t>
            </a:r>
            <a:endParaRPr lang="en-US" dirty="0"/>
          </a:p>
          <a:p>
            <a:r>
              <a:rPr lang="en-US" dirty="0"/>
              <a:t>Comprador de pastillas</a:t>
            </a:r>
          </a:p>
          <a:p>
            <a:r>
              <a:rPr lang="en-US" dirty="0" err="1"/>
              <a:t>Adicto</a:t>
            </a:r>
            <a:r>
              <a:rPr lang="en-US" dirty="0"/>
              <a:t>, </a:t>
            </a:r>
            <a:r>
              <a:rPr lang="en-US" dirty="0" err="1"/>
              <a:t>pastillero</a:t>
            </a:r>
            <a:r>
              <a:rPr lang="en-US" dirty="0"/>
              <a:t>, </a:t>
            </a:r>
            <a:r>
              <a:rPr lang="en-US" dirty="0" err="1"/>
              <a:t>drogadicto</a:t>
            </a:r>
            <a:endParaRPr lang="en-US" dirty="0"/>
          </a:p>
          <a:p>
            <a:r>
              <a:rPr lang="en-US" dirty="0" err="1"/>
              <a:t>Limpio</a:t>
            </a:r>
            <a:r>
              <a:rPr lang="en-US" dirty="0"/>
              <a:t>, </a:t>
            </a:r>
            <a:r>
              <a:rPr lang="en-US" dirty="0" err="1"/>
              <a:t>sucio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F37F893-AD2A-E087-33A8-F61043C7A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4822" r="15933"/>
          <a:stretch/>
        </p:blipFill>
        <p:spPr>
          <a:xfrm>
            <a:off x="12188952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68889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9A21F-6CEC-AF59-0912-9DA698EE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Palabras </a:t>
            </a:r>
            <a:r>
              <a:rPr lang="en-US" dirty="0" err="1"/>
              <a:t>adecuadas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1EEF2-EB9F-FD55-FEC6-469F0AA380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Persona que consume </a:t>
            </a:r>
            <a:r>
              <a:rPr lang="en-US" dirty="0" err="1"/>
              <a:t>indebidamente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endParaRPr lang="en-US" dirty="0"/>
          </a:p>
          <a:p>
            <a:r>
              <a:rPr lang="en-US" dirty="0"/>
              <a:t>Persona con </a:t>
            </a:r>
            <a:r>
              <a:rPr lang="en-US" dirty="0" err="1"/>
              <a:t>conducta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medicamentos</a:t>
            </a:r>
            <a:endParaRPr lang="en-US" dirty="0"/>
          </a:p>
          <a:p>
            <a:r>
              <a:rPr lang="en-US" dirty="0"/>
              <a:t>Persona con </a:t>
            </a:r>
            <a:r>
              <a:rPr lang="en-US" dirty="0" err="1"/>
              <a:t>trastorno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opioides</a:t>
            </a:r>
            <a:endParaRPr lang="en-US" dirty="0"/>
          </a:p>
          <a:p>
            <a:r>
              <a:rPr lang="en-US" dirty="0" err="1"/>
              <a:t>Negativo</a:t>
            </a:r>
            <a:r>
              <a:rPr lang="en-US" dirty="0"/>
              <a:t>, </a:t>
            </a:r>
            <a:r>
              <a:rPr lang="en-US" dirty="0" err="1"/>
              <a:t>positivo</a:t>
            </a:r>
            <a:r>
              <a:rPr lang="en-US" dirty="0"/>
              <a:t>, sin </a:t>
            </a:r>
            <a:r>
              <a:rPr lang="en-US" dirty="0" err="1"/>
              <a:t>sustancias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BC54C37-C08D-62BB-636C-0662B158C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9888" r="19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2342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Si un </a:t>
            </a:r>
            <a:r>
              <a:rPr lang="en-US" sz="3600" dirty="0" err="1">
                <a:solidFill>
                  <a:schemeClr val="accent2"/>
                </a:solidFill>
              </a:rPr>
              <a:t>médico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te</a:t>
            </a:r>
            <a:r>
              <a:rPr lang="en-US" sz="3600" dirty="0">
                <a:solidFill>
                  <a:schemeClr val="accent2"/>
                </a:solidFill>
              </a:rPr>
              <a:t> ha </a:t>
            </a:r>
            <a:r>
              <a:rPr lang="en-US" sz="3600" dirty="0" err="1">
                <a:solidFill>
                  <a:schemeClr val="accent2"/>
                </a:solidFill>
              </a:rPr>
              <a:t>recetado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opioides</a:t>
            </a:r>
            <a:r>
              <a:rPr lang="en-US" sz="36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31932"/>
            <a:ext cx="14173200" cy="6623881"/>
          </a:xfrm>
        </p:spPr>
        <p:txBody>
          <a:bodyPr/>
          <a:lstStyle/>
          <a:p>
            <a:r>
              <a:rPr lang="en-US" dirty="0"/>
              <a:t>Toma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</a:t>
            </a:r>
            <a:r>
              <a:rPr lang="en-US" dirty="0" err="1"/>
              <a:t>exactamente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lo </a:t>
            </a:r>
            <a:r>
              <a:rPr lang="en-US" dirty="0" err="1"/>
              <a:t>recetó</a:t>
            </a:r>
            <a:r>
              <a:rPr lang="en-US" dirty="0"/>
              <a:t>.</a:t>
            </a:r>
          </a:p>
          <a:p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aumentes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disminuyas</a:t>
            </a:r>
            <a:r>
              <a:rPr lang="en-US" dirty="0"/>
              <a:t> la </a:t>
            </a:r>
            <a:r>
              <a:rPr lang="en-US" dirty="0" err="1"/>
              <a:t>dosis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dejes</a:t>
            </a:r>
            <a:r>
              <a:rPr lang="en-US" dirty="0"/>
              <a:t> de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medicamento</a:t>
            </a:r>
            <a:r>
              <a:rPr lang="en-US" dirty="0"/>
              <a:t> sin antes </a:t>
            </a:r>
            <a:r>
              <a:rPr lang="en-US" dirty="0" err="1"/>
              <a:t>hablar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médico</a:t>
            </a:r>
            <a:r>
              <a:rPr lang="en-US" dirty="0"/>
              <a:t>.</a:t>
            </a:r>
          </a:p>
          <a:p>
            <a:r>
              <a:rPr lang="en-US" dirty="0"/>
              <a:t>Guarda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lugar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los </a:t>
            </a:r>
            <a:r>
              <a:rPr lang="en-US" dirty="0" err="1"/>
              <a:t>niños</a:t>
            </a:r>
            <a:r>
              <a:rPr lang="en-US" dirty="0"/>
              <a:t> y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miembros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familia no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ellos</a:t>
            </a:r>
            <a:r>
              <a:rPr lang="en-US" dirty="0"/>
              <a:t>.</a:t>
            </a:r>
          </a:p>
          <a:p>
            <a:r>
              <a:rPr lang="en-US" dirty="0"/>
              <a:t>Solo </a:t>
            </a:r>
            <a:r>
              <a:rPr lang="en-US" dirty="0" err="1"/>
              <a:t>toma</a:t>
            </a:r>
            <a:r>
              <a:rPr lang="en-US" dirty="0"/>
              <a:t> las pastillas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recetado</a:t>
            </a:r>
            <a:r>
              <a:rPr lang="en-US" dirty="0"/>
              <a:t>. Si no </a:t>
            </a:r>
            <a:r>
              <a:rPr lang="en-US" dirty="0" err="1"/>
              <a:t>provienen</a:t>
            </a:r>
            <a:r>
              <a:rPr lang="en-US" dirty="0"/>
              <a:t> de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médico</a:t>
            </a:r>
            <a:r>
              <a:rPr lang="en-US" dirty="0"/>
              <a:t> 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farmacéutico</a:t>
            </a:r>
            <a:r>
              <a:rPr lang="en-US" dirty="0"/>
              <a:t>, no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garantizar</a:t>
            </a:r>
            <a:r>
              <a:rPr lang="en-US" dirty="0"/>
              <a:t>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seguras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B3FF-8BD8-75C4-B7CF-CBADD069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543918"/>
            <a:ext cx="2063888" cy="307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A3F-7287-70E2-AE25-BE8994ED4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400" y="5323115"/>
            <a:ext cx="11887200" cy="59436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Datos y </a:t>
            </a:r>
            <a:r>
              <a:rPr lang="en-US" dirty="0" err="1"/>
              <a:t>cifras</a:t>
            </a:r>
            <a:r>
              <a:rPr lang="en-US" dirty="0"/>
              <a:t> de Texas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los </a:t>
            </a:r>
            <a:r>
              <a:rPr lang="en-US" dirty="0" err="1"/>
              <a:t>opioides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riesgos</a:t>
            </a:r>
            <a:r>
              <a:rPr lang="en-US" dirty="0"/>
              <a:t> </a:t>
            </a:r>
            <a:r>
              <a:rPr lang="en-US" dirty="0" err="1"/>
              <a:t>conllevan</a:t>
            </a:r>
            <a:r>
              <a:rPr lang="en-US" dirty="0"/>
              <a:t> los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recetados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fentanilo</a:t>
            </a:r>
            <a:r>
              <a:rPr lang="en-US" dirty="0"/>
              <a:t>?</a:t>
            </a:r>
          </a:p>
          <a:p>
            <a:r>
              <a:rPr lang="en-US" dirty="0"/>
              <a:t>Ideas </a:t>
            </a:r>
            <a:r>
              <a:rPr lang="en-US" dirty="0" err="1"/>
              <a:t>equivocadas</a:t>
            </a:r>
            <a:r>
              <a:rPr lang="en-US" dirty="0"/>
              <a:t> </a:t>
            </a:r>
            <a:r>
              <a:rPr lang="en-US" dirty="0" err="1"/>
              <a:t>comunes</a:t>
            </a:r>
            <a:endParaRPr lang="en-US" dirty="0"/>
          </a:p>
          <a:p>
            <a:r>
              <a:rPr lang="en-US" dirty="0" err="1"/>
              <a:t>Medidas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tomar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</a:t>
            </a:r>
            <a:endParaRPr lang="en-US" sz="8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4336486" cy="11430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b="0" dirty="0">
                <a:solidFill>
                  <a:schemeClr val="accent2"/>
                </a:solidFill>
              </a:rPr>
              <a:t>Tener a la mano </a:t>
            </a:r>
            <a:r>
              <a:rPr lang="en-US" b="0" dirty="0" err="1">
                <a:solidFill>
                  <a:schemeClr val="accent2"/>
                </a:solidFill>
              </a:rPr>
              <a:t>naloxona</a:t>
            </a:r>
            <a:r>
              <a:rPr lang="en-US" b="0" dirty="0">
                <a:solidFill>
                  <a:schemeClr val="accent2"/>
                </a:solidFill>
              </a:rPr>
              <a:t> para </a:t>
            </a:r>
            <a:r>
              <a:rPr lang="en-US" b="0" dirty="0" err="1">
                <a:solidFill>
                  <a:schemeClr val="accent2"/>
                </a:solidFill>
              </a:rPr>
              <a:t>revertir</a:t>
            </a:r>
            <a:r>
              <a:rPr lang="en-US" b="0" dirty="0">
                <a:solidFill>
                  <a:schemeClr val="accent2"/>
                </a:solidFill>
              </a:rPr>
              <a:t> las </a:t>
            </a:r>
            <a:r>
              <a:rPr lang="en-US" b="0" dirty="0" err="1">
                <a:solidFill>
                  <a:schemeClr val="accent2"/>
                </a:solidFill>
              </a:rPr>
              <a:t>reacciones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adversas</a:t>
            </a:r>
            <a:r>
              <a:rPr lang="en-US" b="0" dirty="0">
                <a:solidFill>
                  <a:schemeClr val="accent2"/>
                </a:solidFill>
              </a:rPr>
              <a:t> o </a:t>
            </a:r>
            <a:r>
              <a:rPr lang="en-US" b="0" dirty="0" err="1">
                <a:solidFill>
                  <a:schemeClr val="accent2"/>
                </a:solidFill>
              </a:rPr>
              <a:t>una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ingestión</a:t>
            </a:r>
            <a:r>
              <a:rPr lang="en-US" b="0" dirty="0">
                <a:solidFill>
                  <a:schemeClr val="accent2"/>
                </a:solidFill>
              </a:rPr>
              <a:t> accidental le </a:t>
            </a:r>
            <a:r>
              <a:rPr lang="en-US" b="0" dirty="0" err="1">
                <a:solidFill>
                  <a:schemeClr val="accent2"/>
                </a:solidFill>
              </a:rPr>
              <a:t>puede</a:t>
            </a:r>
            <a:r>
              <a:rPr lang="en-US" b="0" dirty="0">
                <a:solidFill>
                  <a:schemeClr val="accent2"/>
                </a:solidFill>
              </a:rPr>
              <a:t> </a:t>
            </a:r>
            <a:r>
              <a:rPr lang="en-US" b="0" dirty="0" err="1">
                <a:solidFill>
                  <a:schemeClr val="accent2"/>
                </a:solidFill>
              </a:rPr>
              <a:t>salvar</a:t>
            </a:r>
            <a:r>
              <a:rPr lang="en-US" b="0" dirty="0">
                <a:solidFill>
                  <a:schemeClr val="accent2"/>
                </a:solidFill>
              </a:rPr>
              <a:t> la </a:t>
            </a:r>
            <a:r>
              <a:rPr lang="en-US" b="0" dirty="0" err="1">
                <a:solidFill>
                  <a:schemeClr val="accent2"/>
                </a:solidFill>
              </a:rPr>
              <a:t>vida</a:t>
            </a:r>
            <a:r>
              <a:rPr lang="en-US" b="0" dirty="0">
                <a:solidFill>
                  <a:schemeClr val="accent2"/>
                </a:solidFill>
              </a:rPr>
              <a:t> a </a:t>
            </a:r>
            <a:r>
              <a:rPr lang="en-US" b="0" dirty="0" err="1">
                <a:solidFill>
                  <a:schemeClr val="accent2"/>
                </a:solidFill>
              </a:rPr>
              <a:t>alguien</a:t>
            </a:r>
            <a:r>
              <a:rPr lang="en-US" b="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4569440" cy="27432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</a:t>
            </a:r>
            <a:r>
              <a:rPr lang="en-US" dirty="0" err="1"/>
              <a:t>bloquea</a:t>
            </a:r>
            <a:r>
              <a:rPr lang="en-US" dirty="0"/>
              <a:t> los </a:t>
            </a:r>
            <a:r>
              <a:rPr lang="en-US" dirty="0" err="1"/>
              <a:t>efectos</a:t>
            </a:r>
            <a:r>
              <a:rPr lang="en-US" dirty="0"/>
              <a:t> de los </a:t>
            </a:r>
            <a:r>
              <a:rPr lang="en-US" dirty="0" err="1"/>
              <a:t>opioides</a:t>
            </a:r>
            <a:r>
              <a:rPr lang="en-US" dirty="0"/>
              <a:t> y </a:t>
            </a:r>
            <a:r>
              <a:rPr lang="en-US" dirty="0" err="1"/>
              <a:t>revierte</a:t>
            </a:r>
            <a:r>
              <a:rPr lang="en-US" dirty="0"/>
              <a:t> </a:t>
            </a:r>
            <a:r>
              <a:rPr lang="en-US" dirty="0" err="1"/>
              <a:t>rápidamente</a:t>
            </a:r>
            <a:r>
              <a:rPr lang="en-US" dirty="0"/>
              <a:t> la </a:t>
            </a:r>
            <a:r>
              <a:rPr lang="en-US" dirty="0" err="1"/>
              <a:t>sobredosis</a:t>
            </a:r>
            <a:r>
              <a:rPr lang="en-US" dirty="0"/>
              <a:t>.</a:t>
            </a:r>
          </a:p>
          <a:p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una</a:t>
            </a:r>
            <a:r>
              <a:rPr lang="en-US" dirty="0"/>
              <a:t> persona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inconsciente</a:t>
            </a:r>
            <a:r>
              <a:rPr lang="en-US" dirty="0"/>
              <a:t> a que </a:t>
            </a:r>
            <a:r>
              <a:rPr lang="en-US" dirty="0" err="1"/>
              <a:t>vuelva</a:t>
            </a:r>
            <a:r>
              <a:rPr lang="en-US" dirty="0"/>
              <a:t> a </a:t>
            </a:r>
            <a:r>
              <a:rPr lang="en-US" dirty="0" err="1"/>
              <a:t>respirar</a:t>
            </a:r>
            <a:r>
              <a:rPr lang="en-US" dirty="0"/>
              <a:t> con </a:t>
            </a:r>
            <a:r>
              <a:rPr lang="en-US" dirty="0" err="1"/>
              <a:t>normalidad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naloxona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efecto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no hay </a:t>
            </a:r>
            <a:r>
              <a:rPr lang="en-US" dirty="0" err="1"/>
              <a:t>opioides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persona.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Cómo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obtener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naloxona</a:t>
            </a:r>
            <a:endParaRPr lang="en-US" sz="3200" spc="0" dirty="0"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4336486" cy="2043816"/>
          </a:xfrm>
        </p:spPr>
        <p:txBody>
          <a:bodyPr/>
          <a:lstStyle/>
          <a:p>
            <a:r>
              <a:rPr lang="es-MX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naloxona se puede comprar sin receta en lugares como farmacias, tiendas de conveniencia, supermercados, gasolineras y en línea. También la puedes adquirir gratuitamente en </a:t>
            </a:r>
            <a:r>
              <a:rPr lang="es-MX" dirty="0"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/>
              </a:rPr>
              <a:t>NaloxoneTexas.com</a:t>
            </a:r>
            <a:r>
              <a:rPr lang="es-MX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1C880-B942-7C45-95DC-4EE397723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3ED2-FDB5-E798-5FCF-96EE5AE2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25" y="1374358"/>
            <a:ext cx="19202400" cy="2286000"/>
          </a:xfrm>
        </p:spPr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649D6-892C-40C9-2C29-A0817B1148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7559"/>
            <a:ext cx="14173200" cy="1143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Para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cualquier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persona que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esté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luchando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contra la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adicción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a los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opioides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, hay </a:t>
            </a:r>
            <a:r>
              <a:rPr lang="en-US" sz="3200" spc="0" dirty="0" err="1">
                <a:solidFill>
                  <a:schemeClr val="accent2"/>
                </a:solidFill>
                <a:latin typeface="Arial Black"/>
              </a:rPr>
              <a:t>ayuda</a:t>
            </a: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 disponible: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CE770-7B66-B257-12EA-1909F3ED61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2"/>
            <a:ext cx="14173199" cy="6987758"/>
          </a:xfrm>
        </p:spPr>
        <p:txBody>
          <a:bodyPr numCol="2" spcCol="457200"/>
          <a:lstStyle/>
          <a:p>
            <a:r>
              <a:rPr lang="en-US" b="1" dirty="0"/>
              <a:t>2-1-1 Texas: </a:t>
            </a:r>
            <a:r>
              <a:rPr lang="en-US" dirty="0" err="1"/>
              <a:t>Conexión</a:t>
            </a:r>
            <a:r>
              <a:rPr lang="en-US" dirty="0"/>
              <a:t> con </a:t>
            </a:r>
            <a:r>
              <a:rPr lang="en-US" dirty="0" err="1"/>
              <a:t>servicios</a:t>
            </a:r>
            <a:r>
              <a:rPr lang="en-US" dirty="0"/>
              <a:t> y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comunidad</a:t>
            </a:r>
            <a:endParaRPr lang="en-US" dirty="0"/>
          </a:p>
          <a:p>
            <a:pPr lvl="1"/>
            <a:r>
              <a:rPr lang="en-US" dirty="0"/>
              <a:t>Llama al 2-1-1</a:t>
            </a:r>
          </a:p>
          <a:p>
            <a:r>
              <a:rPr lang="en-US" b="1" dirty="0"/>
              <a:t>Línea de </a:t>
            </a:r>
            <a:r>
              <a:rPr lang="en-US" b="1" dirty="0" err="1"/>
              <a:t>ayuda</a:t>
            </a:r>
            <a:r>
              <a:rPr lang="en-US" b="1" dirty="0"/>
              <a:t> </a:t>
            </a:r>
            <a:r>
              <a:rPr lang="en-US" b="1" dirty="0" err="1"/>
              <a:t>nacional</a:t>
            </a:r>
            <a:r>
              <a:rPr lang="en-US" b="1" dirty="0"/>
              <a:t> 24/7 de SAMHSA: </a:t>
            </a:r>
            <a:r>
              <a:rPr lang="en-US" dirty="0" err="1"/>
              <a:t>Ofrece</a:t>
            </a:r>
            <a:r>
              <a:rPr lang="en-US" dirty="0"/>
              <a:t> </a:t>
            </a:r>
            <a:r>
              <a:rPr lang="en-US" dirty="0" err="1"/>
              <a:t>derivaciones</a:t>
            </a:r>
            <a:r>
              <a:rPr lang="en-US" dirty="0"/>
              <a:t> a </a:t>
            </a:r>
            <a:r>
              <a:rPr lang="en-US" dirty="0" err="1"/>
              <a:t>tratamientos</a:t>
            </a:r>
            <a:r>
              <a:rPr lang="en-US" dirty="0"/>
              <a:t> para personas y </a:t>
            </a:r>
            <a:r>
              <a:rPr lang="en-US" dirty="0" err="1"/>
              <a:t>familias</a:t>
            </a:r>
            <a:r>
              <a:rPr lang="en-US" dirty="0"/>
              <a:t> que se </a:t>
            </a:r>
            <a:r>
              <a:rPr lang="en-US" dirty="0" err="1"/>
              <a:t>enfrentan</a:t>
            </a:r>
            <a:r>
              <a:rPr lang="en-US" dirty="0"/>
              <a:t> a </a:t>
            </a:r>
            <a:r>
              <a:rPr lang="en-US" dirty="0" err="1"/>
              <a:t>trastornos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consumo</a:t>
            </a:r>
            <a:r>
              <a:rPr lang="en-US" dirty="0"/>
              <a:t> de </a:t>
            </a:r>
            <a:r>
              <a:rPr lang="en-US" dirty="0" err="1"/>
              <a:t>sustancias</a:t>
            </a:r>
            <a:r>
              <a:rPr lang="en-US" dirty="0"/>
              <a:t> o </a:t>
            </a:r>
            <a:r>
              <a:rPr lang="en-US" dirty="0" err="1"/>
              <a:t>problemas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salud</a:t>
            </a:r>
            <a:r>
              <a:rPr lang="en-US" dirty="0"/>
              <a:t> mental.</a:t>
            </a:r>
          </a:p>
          <a:p>
            <a:pPr marL="1370965" lvl="1"/>
            <a:r>
              <a:rPr lang="en-US" dirty="0"/>
              <a:t>Llama al 800-662-4357 </a:t>
            </a:r>
            <a:br>
              <a:rPr lang="en-US" dirty="0"/>
            </a:br>
            <a:r>
              <a:rPr lang="en-US" dirty="0"/>
              <a:t>(800-662-HELP)</a:t>
            </a:r>
          </a:p>
          <a:p>
            <a:pPr marL="1370965" lvl="1"/>
            <a:endParaRPr lang="en-US" b="1" dirty="0"/>
          </a:p>
          <a:p>
            <a:pPr marL="1370965" lvl="1"/>
            <a:endParaRPr lang="en-US" b="1" dirty="0"/>
          </a:p>
          <a:p>
            <a:r>
              <a:rPr lang="en-US" b="1" dirty="0"/>
              <a:t>9-8-8 Línea de </a:t>
            </a:r>
            <a:r>
              <a:rPr lang="en-US" b="1" dirty="0" err="1"/>
              <a:t>Prevención</a:t>
            </a:r>
            <a:r>
              <a:rPr lang="en-US" b="1" dirty="0"/>
              <a:t> del </a:t>
            </a:r>
            <a:r>
              <a:rPr lang="en-US" b="1" dirty="0" err="1"/>
              <a:t>Suicidio</a:t>
            </a:r>
            <a:r>
              <a:rPr lang="en-US" b="1" dirty="0"/>
              <a:t> y Crisis: </a:t>
            </a:r>
            <a:r>
              <a:rPr lang="en-US" dirty="0"/>
              <a:t>Si </a:t>
            </a:r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pensamientos</a:t>
            </a:r>
            <a:r>
              <a:rPr lang="en-US" dirty="0"/>
              <a:t> </a:t>
            </a:r>
            <a:r>
              <a:rPr lang="en-US" dirty="0" err="1"/>
              <a:t>suicidas</a:t>
            </a:r>
            <a:r>
              <a:rPr lang="en-US" dirty="0"/>
              <a:t>, llama 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para </a:t>
            </a:r>
            <a:r>
              <a:rPr lang="en-US" dirty="0" err="1"/>
              <a:t>hablar</a:t>
            </a:r>
            <a:r>
              <a:rPr lang="en-US" dirty="0"/>
              <a:t> con un </a:t>
            </a:r>
            <a:r>
              <a:rPr lang="en-US" dirty="0" err="1"/>
              <a:t>consejero</a:t>
            </a:r>
            <a:r>
              <a:rPr lang="en-US" dirty="0"/>
              <a:t> de crisis y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apoyo</a:t>
            </a:r>
            <a:r>
              <a:rPr lang="en-US" dirty="0"/>
              <a:t> </a:t>
            </a:r>
            <a:r>
              <a:rPr lang="en-US" dirty="0" err="1"/>
              <a:t>emocional</a:t>
            </a:r>
            <a:r>
              <a:rPr lang="en-US" dirty="0"/>
              <a:t> </a:t>
            </a:r>
            <a:r>
              <a:rPr lang="en-US" dirty="0" err="1"/>
              <a:t>confidencial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hora (24/7).</a:t>
            </a:r>
          </a:p>
          <a:p>
            <a:pPr lvl="1"/>
            <a:r>
              <a:rPr lang="en-US" dirty="0"/>
              <a:t>9-8-8</a:t>
            </a:r>
          </a:p>
          <a:p>
            <a:pPr lvl="1"/>
            <a:r>
              <a:rPr lang="en-US" dirty="0">
                <a:hlinkClick r:id="rId2"/>
              </a:rPr>
              <a:t>988LifeLine.org/Chat</a:t>
            </a:r>
            <a:endParaRPr lang="en-US" dirty="0"/>
          </a:p>
          <a:p>
            <a:r>
              <a:rPr lang="en-US" dirty="0"/>
              <a:t>Explora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para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camino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tratamiento</a:t>
            </a:r>
            <a:r>
              <a:rPr lang="en-US" dirty="0"/>
              <a:t> y la 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RespuestaOpioidesTx.org/es/</a:t>
            </a:r>
            <a:r>
              <a:rPr lang="en-US" dirty="0" err="1">
                <a:hlinkClick r:id="rId3"/>
              </a:rPr>
              <a:t>recursos</a:t>
            </a:r>
            <a:endParaRPr lang="en-US" dirty="0"/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9DB285-55F4-C7B8-94FD-3C6DA584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24" y="4283492"/>
            <a:ext cx="22987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0CD2-50DE-FF0C-2233-785E5C1A9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ayudar</a:t>
            </a:r>
            <a:r>
              <a:rPr lang="en-US" dirty="0"/>
              <a:t> 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Si </a:t>
            </a:r>
            <a:r>
              <a:rPr lang="en-US" sz="3200" spc="0" dirty="0" err="1">
                <a:solidFill>
                  <a:schemeClr val="accent2"/>
                </a:solidFill>
              </a:rPr>
              <a:t>piensas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hablar</a:t>
            </a:r>
            <a:r>
              <a:rPr lang="en-US" sz="3200" spc="0" dirty="0">
                <a:solidFill>
                  <a:schemeClr val="accent2"/>
                </a:solidFill>
              </a:rPr>
              <a:t> con un amigo, con </a:t>
            </a:r>
            <a:r>
              <a:rPr lang="en-US" sz="3200" spc="0" dirty="0" err="1">
                <a:solidFill>
                  <a:schemeClr val="accent2"/>
                </a:solidFill>
              </a:rPr>
              <a:t>tu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hijo</a:t>
            </a:r>
            <a:r>
              <a:rPr lang="en-US" sz="3200" spc="0" dirty="0">
                <a:solidFill>
                  <a:schemeClr val="accent2"/>
                </a:solidFill>
              </a:rPr>
              <a:t> o con </a:t>
            </a:r>
            <a:r>
              <a:rPr lang="en-US" sz="3200" spc="0" dirty="0" err="1">
                <a:solidFill>
                  <a:schemeClr val="accent2"/>
                </a:solidFill>
              </a:rPr>
              <a:t>otro</a:t>
            </a:r>
            <a:r>
              <a:rPr lang="en-US" sz="3200" spc="0" dirty="0">
                <a:solidFill>
                  <a:schemeClr val="accent2"/>
                </a:solidFill>
              </a:rPr>
              <a:t> ser </a:t>
            </a:r>
            <a:r>
              <a:rPr lang="en-US" sz="3200" spc="0" dirty="0" err="1">
                <a:solidFill>
                  <a:schemeClr val="accent2"/>
                </a:solidFill>
              </a:rPr>
              <a:t>querido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sobre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su</a:t>
            </a:r>
            <a:r>
              <a:rPr lang="en-US" sz="3200" spc="0" dirty="0">
                <a:solidFill>
                  <a:schemeClr val="accent2"/>
                </a:solidFill>
              </a:rPr>
              <a:t> </a:t>
            </a:r>
            <a:r>
              <a:rPr lang="en-US" sz="3200" spc="0" dirty="0" err="1">
                <a:solidFill>
                  <a:schemeClr val="accent2"/>
                </a:solidFill>
              </a:rPr>
              <a:t>consumo</a:t>
            </a:r>
            <a:r>
              <a:rPr lang="en-US" sz="3200" spc="0" dirty="0">
                <a:solidFill>
                  <a:schemeClr val="accent2"/>
                </a:solidFill>
              </a:rPr>
              <a:t> de </a:t>
            </a:r>
            <a:r>
              <a:rPr lang="en-US" sz="3200" spc="0" dirty="0" err="1">
                <a:solidFill>
                  <a:schemeClr val="accent2"/>
                </a:solidFill>
              </a:rPr>
              <a:t>opioides</a:t>
            </a:r>
            <a:r>
              <a:rPr lang="en-US" sz="3200" spc="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 err="1"/>
              <a:t>Sé</a:t>
            </a:r>
            <a:r>
              <a:rPr lang="en-US" dirty="0"/>
              <a:t> </a:t>
            </a:r>
            <a:r>
              <a:rPr lang="en-US" dirty="0" err="1"/>
              <a:t>preciso</a:t>
            </a:r>
            <a:r>
              <a:rPr lang="en-US" dirty="0"/>
              <a:t>. </a:t>
            </a:r>
            <a:r>
              <a:rPr lang="en-US" dirty="0" err="1"/>
              <a:t>Explícale</a:t>
            </a:r>
            <a:r>
              <a:rPr lang="en-US" dirty="0"/>
              <a:t> lo que </a:t>
            </a:r>
            <a:r>
              <a:rPr lang="en-US" dirty="0" err="1"/>
              <a:t>hayas</a:t>
            </a:r>
            <a:r>
              <a:rPr lang="en-US" dirty="0"/>
              <a:t> </a:t>
            </a:r>
            <a:r>
              <a:rPr lang="en-US" dirty="0" err="1"/>
              <a:t>observado</a:t>
            </a:r>
            <a:r>
              <a:rPr lang="en-US" dirty="0"/>
              <a:t> 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preocupe</a:t>
            </a:r>
            <a:r>
              <a:rPr lang="en-US" dirty="0"/>
              <a:t>, sin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acusaciones</a:t>
            </a:r>
            <a:r>
              <a:rPr lang="en-US" dirty="0"/>
              <a:t>.</a:t>
            </a:r>
          </a:p>
          <a:p>
            <a:r>
              <a:rPr lang="en-US" dirty="0"/>
              <a:t>Haz </a:t>
            </a:r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abiertas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diálogo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ambas </a:t>
            </a:r>
            <a:r>
              <a:rPr lang="en-US" dirty="0" err="1"/>
              <a:t>direcciones</a:t>
            </a:r>
            <a:r>
              <a:rPr lang="en-US" dirty="0"/>
              <a:t>, </a:t>
            </a:r>
            <a:r>
              <a:rPr lang="en-US" dirty="0" err="1"/>
              <a:t>escucha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posible</a:t>
            </a:r>
            <a:r>
              <a:rPr lang="en-US" dirty="0"/>
              <a:t> y di </a:t>
            </a:r>
            <a:r>
              <a:rPr lang="en-US" dirty="0" err="1"/>
              <a:t>todo</a:t>
            </a:r>
            <a:r>
              <a:rPr lang="en-US" dirty="0"/>
              <a:t> lo que </a:t>
            </a:r>
            <a:r>
              <a:rPr lang="en-US" dirty="0" err="1"/>
              <a:t>tengas</a:t>
            </a:r>
            <a:r>
              <a:rPr lang="en-US" dirty="0"/>
              <a:t> que </a:t>
            </a:r>
            <a:r>
              <a:rPr lang="en-US" dirty="0" err="1"/>
              <a:t>decir</a:t>
            </a:r>
            <a:r>
              <a:rPr lang="en-US" dirty="0"/>
              <a:t>.</a:t>
            </a:r>
          </a:p>
          <a:p>
            <a:r>
              <a:rPr lang="en-US" dirty="0" err="1"/>
              <a:t>Expresa</a:t>
            </a:r>
            <a:r>
              <a:rPr lang="en-US" dirty="0"/>
              <a:t> lo </a:t>
            </a:r>
            <a:r>
              <a:rPr lang="en-US" dirty="0" err="1"/>
              <a:t>mucho</a:t>
            </a:r>
            <a:r>
              <a:rPr lang="en-US" dirty="0"/>
              <a:t>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preocupas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persona y </a:t>
            </a:r>
            <a:r>
              <a:rPr lang="en-US" dirty="0" err="1"/>
              <a:t>tranquilízala</a:t>
            </a:r>
            <a:r>
              <a:rPr lang="en-US" dirty="0"/>
              <a:t> al </a:t>
            </a:r>
            <a:r>
              <a:rPr lang="en-US" dirty="0" err="1"/>
              <a:t>asegurarle</a:t>
            </a:r>
            <a:r>
              <a:rPr lang="en-US" dirty="0"/>
              <a:t> que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contar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apoyo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E1DE-A521-D7B2-9EF0-9A7043E2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30" y="4114801"/>
            <a:ext cx="28702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0849D-B0F7-2BA6-9923-1DECC0981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descr="Cómo Hablar del Uso Indebido de Opioides Recetados">
            <a:extLst>
              <a:ext uri="{FF2B5EF4-FFF2-40B4-BE49-F238E27FC236}">
                <a16:creationId xmlns:a16="http://schemas.microsoft.com/office/drawing/2014/main" id="{8894AEE7-F11F-E57F-46BA-91C7CD2E5703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s-E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Cómo Hablar del Uso Indebido de Opioides Recetados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" name="Online Media 1" descr="Cómo Hablar del Uso Indebido de Opioides Recetados">
            <a:hlinkClick r:id="" action="ppaction://media"/>
            <a:extLst>
              <a:ext uri="{FF2B5EF4-FFF2-40B4-BE49-F238E27FC236}">
                <a16:creationId xmlns:a16="http://schemas.microsoft.com/office/drawing/2014/main" id="{B34A3B8B-E6B2-02CC-F36F-168FF0265D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86008" y="980408"/>
            <a:ext cx="20805634" cy="1175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5390"/>
            <a:ext cx="20574000" cy="3657600"/>
          </a:xfrm>
        </p:spPr>
        <p:txBody>
          <a:bodyPr/>
          <a:lstStyle/>
          <a:p>
            <a:r>
              <a:rPr lang="en-US" sz="11000" dirty="0"/>
              <a:t>Hay </a:t>
            </a:r>
            <a:r>
              <a:rPr lang="en-US" sz="11000" dirty="0" err="1"/>
              <a:t>tratamiento</a:t>
            </a:r>
            <a:r>
              <a:rPr lang="en-US" sz="11000" dirty="0"/>
              <a:t> disponible y la </a:t>
            </a:r>
            <a:r>
              <a:rPr lang="en-US" sz="11000" dirty="0" err="1"/>
              <a:t>recuperación</a:t>
            </a:r>
            <a:r>
              <a:rPr lang="en-US" sz="11000" dirty="0"/>
              <a:t> es possible.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Nadie </a:t>
            </a:r>
            <a:r>
              <a:rPr lang="en-US" sz="3200" dirty="0" err="1"/>
              <a:t>tiene</a:t>
            </a:r>
            <a:r>
              <a:rPr lang="en-US" sz="3200" dirty="0"/>
              <a:t> la </a:t>
            </a:r>
            <a:r>
              <a:rPr lang="en-US" sz="3200" dirty="0" err="1"/>
              <a:t>intención</a:t>
            </a:r>
            <a:r>
              <a:rPr lang="en-US" sz="3200" dirty="0"/>
              <a:t> de </a:t>
            </a:r>
            <a:r>
              <a:rPr lang="en-US" sz="3200" dirty="0" err="1"/>
              <a:t>volverse</a:t>
            </a:r>
            <a:r>
              <a:rPr lang="en-US" sz="3200" dirty="0"/>
              <a:t> </a:t>
            </a:r>
            <a:r>
              <a:rPr lang="en-US" sz="3200" dirty="0" err="1"/>
              <a:t>adicto</a:t>
            </a:r>
            <a:r>
              <a:rPr lang="en-US" sz="3200" dirty="0"/>
              <a:t> a los </a:t>
            </a:r>
            <a:r>
              <a:rPr lang="en-US" sz="3200" dirty="0" err="1"/>
              <a:t>opioides</a:t>
            </a:r>
            <a:r>
              <a:rPr lang="en-US" sz="3200" dirty="0"/>
              <a:t>. </a:t>
            </a:r>
            <a:br>
              <a:rPr lang="en-US" sz="3200" dirty="0"/>
            </a:br>
            <a:r>
              <a:rPr lang="en-US" sz="3200" dirty="0"/>
              <a:t>La </a:t>
            </a:r>
            <a:r>
              <a:rPr lang="en-US" sz="3200" dirty="0" err="1"/>
              <a:t>adicción</a:t>
            </a:r>
            <a:r>
              <a:rPr lang="en-US" sz="3200" dirty="0"/>
              <a:t> es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enfermedad</a:t>
            </a:r>
            <a:r>
              <a:rPr lang="en-US" sz="3200" dirty="0"/>
              <a:t> que </a:t>
            </a:r>
            <a:r>
              <a:rPr lang="en-US" sz="3200" dirty="0" err="1"/>
              <a:t>puede</a:t>
            </a:r>
            <a:r>
              <a:rPr lang="en-US" sz="3200" dirty="0"/>
              <a:t> </a:t>
            </a:r>
            <a:r>
              <a:rPr lang="en-US" sz="3200" dirty="0" err="1"/>
              <a:t>afectar</a:t>
            </a:r>
            <a:r>
              <a:rPr lang="en-US" sz="3200" dirty="0"/>
              <a:t> a </a:t>
            </a:r>
            <a:r>
              <a:rPr lang="en-US" sz="3200" dirty="0" err="1"/>
              <a:t>cualquiera</a:t>
            </a:r>
            <a:r>
              <a:rPr lang="en-US" sz="3200" dirty="0"/>
              <a:t>. </a:t>
            </a:r>
            <a:br>
              <a:rPr lang="en-US" sz="3200" dirty="0"/>
            </a:br>
            <a:r>
              <a:rPr lang="en-US" sz="3200" dirty="0"/>
              <a:t>Todo </a:t>
            </a:r>
            <a:r>
              <a:rPr lang="en-US" sz="3200" dirty="0" err="1"/>
              <a:t>el</a:t>
            </a:r>
            <a:r>
              <a:rPr lang="en-US" sz="3200" dirty="0"/>
              <a:t> </a:t>
            </a:r>
            <a:r>
              <a:rPr lang="en-US" sz="3200" dirty="0" err="1"/>
              <a:t>mundo</a:t>
            </a:r>
            <a:r>
              <a:rPr lang="en-US" sz="3200" dirty="0"/>
              <a:t> </a:t>
            </a:r>
            <a:r>
              <a:rPr lang="en-US" sz="3200" dirty="0" err="1"/>
              <a:t>merece</a:t>
            </a:r>
            <a:r>
              <a:rPr lang="en-US" sz="3200" dirty="0"/>
              <a:t> </a:t>
            </a:r>
            <a:r>
              <a:rPr lang="en-US" sz="3200" dirty="0" err="1"/>
              <a:t>ayuda</a:t>
            </a:r>
            <a:r>
              <a:rPr lang="en-US" sz="3200" dirty="0"/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 err="1"/>
              <a:t>Credenciales</a:t>
            </a:r>
            <a:r>
              <a:rPr lang="en-US" dirty="0"/>
              <a:t> del </a:t>
            </a:r>
            <a:r>
              <a:rPr lang="en-US" dirty="0" err="1"/>
              <a:t>presentador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contacto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AEE5-0607-B42A-870A-62A4135A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25" y="3718560"/>
            <a:ext cx="22402800" cy="457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pc="-300" dirty="0"/>
              <a:t> </a:t>
            </a:r>
            <a:r>
              <a:rPr lang="en-US" dirty="0"/>
              <a:t>“Uno de </a:t>
            </a:r>
            <a:r>
              <a:rPr lang="en-US" dirty="0" err="1"/>
              <a:t>cada</a:t>
            </a:r>
            <a:r>
              <a:rPr lang="en-US" dirty="0"/>
              <a:t> cuatro </a:t>
            </a:r>
            <a:r>
              <a:rPr lang="en-US" dirty="0" err="1"/>
              <a:t>texanos</a:t>
            </a:r>
            <a:r>
              <a:rPr lang="en-US" dirty="0"/>
              <a:t> ha </a:t>
            </a:r>
            <a:r>
              <a:rPr lang="en-US" dirty="0" err="1"/>
              <a:t>sufrido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sobredosis</a:t>
            </a:r>
            <a:r>
              <a:rPr lang="en-US" dirty="0"/>
              <a:t> de </a:t>
            </a:r>
            <a:r>
              <a:rPr lang="en-US" dirty="0" err="1"/>
              <a:t>opioides</a:t>
            </a:r>
            <a:r>
              <a:rPr lang="en-US" dirty="0"/>
              <a:t> (también </a:t>
            </a:r>
            <a:r>
              <a:rPr lang="en-US" dirty="0" err="1"/>
              <a:t>conocida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intoxicación</a:t>
            </a:r>
            <a:r>
              <a:rPr lang="en-US" dirty="0"/>
              <a:t>) o </a:t>
            </a:r>
            <a:r>
              <a:rPr lang="en-US" dirty="0" err="1"/>
              <a:t>conoce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 que la ha </a:t>
            </a:r>
            <a:r>
              <a:rPr lang="en-US" dirty="0" err="1"/>
              <a:t>sufrido</a:t>
            </a:r>
            <a:r>
              <a:rPr lang="en-US" dirty="0"/>
              <a:t>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6E84-6F1B-71F1-D534-EDC869738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7192" y="10835640"/>
            <a:ext cx="20116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resultados</a:t>
            </a:r>
            <a:r>
              <a:rPr lang="en-US" dirty="0"/>
              <a:t> de las </a:t>
            </a:r>
            <a:r>
              <a:rPr lang="en-US" dirty="0" err="1"/>
              <a:t>encuestas</a:t>
            </a:r>
            <a:r>
              <a:rPr lang="en-US" dirty="0"/>
              <a:t> de panel </a:t>
            </a:r>
            <a:r>
              <a:rPr lang="en-US" dirty="0" err="1"/>
              <a:t>realizadas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2020 y 2021 a un total de 3,347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adultos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Texas. Los </a:t>
            </a:r>
            <a:r>
              <a:rPr lang="en-US" dirty="0" err="1"/>
              <a:t>participantes</a:t>
            </a:r>
            <a:r>
              <a:rPr lang="en-US" dirty="0"/>
              <a:t> </a:t>
            </a:r>
            <a:r>
              <a:rPr lang="en-US" dirty="0" err="1"/>
              <a:t>fueron</a:t>
            </a:r>
            <a:r>
              <a:rPr lang="en-US" dirty="0"/>
              <a:t> </a:t>
            </a:r>
            <a:r>
              <a:rPr lang="en-US" dirty="0" err="1"/>
              <a:t>seleccionados</a:t>
            </a:r>
            <a:r>
              <a:rPr lang="en-US" dirty="0"/>
              <a:t> de forma que </a:t>
            </a:r>
            <a:r>
              <a:rPr lang="en-US" dirty="0" err="1"/>
              <a:t>reflejaran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demográficos</a:t>
            </a:r>
            <a:r>
              <a:rPr lang="en-US" dirty="0"/>
              <a:t> </a:t>
            </a:r>
            <a:r>
              <a:rPr lang="en-US" dirty="0" err="1"/>
              <a:t>actuales</a:t>
            </a:r>
            <a:r>
              <a:rPr lang="en-US" dirty="0"/>
              <a:t> de Texas, </a:t>
            </a:r>
            <a:r>
              <a:rPr lang="en-US" dirty="0" err="1"/>
              <a:t>incluidos</a:t>
            </a:r>
            <a:r>
              <a:rPr lang="en-US" dirty="0"/>
              <a:t> la </a:t>
            </a:r>
            <a:r>
              <a:rPr lang="en-US" dirty="0" err="1"/>
              <a:t>edad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género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origen</a:t>
            </a:r>
            <a:r>
              <a:rPr lang="en-US" dirty="0"/>
              <a:t> </a:t>
            </a:r>
            <a:r>
              <a:rPr lang="en-US" dirty="0" err="1"/>
              <a:t>étnico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6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650" y="5029200"/>
            <a:ext cx="12801600" cy="3657600"/>
          </a:xfrm>
        </p:spPr>
        <p:txBody>
          <a:bodyPr/>
          <a:lstStyle/>
          <a:p>
            <a:r>
              <a:rPr lang="en-US" dirty="0"/>
              <a:t>Datos y </a:t>
            </a:r>
            <a:r>
              <a:rPr lang="en-US" dirty="0" err="1"/>
              <a:t>cifras</a:t>
            </a:r>
            <a:r>
              <a:rPr lang="en-US" dirty="0"/>
              <a:t> de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A985-E0B9-A1E1-ED9D-961315FD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6" y="914400"/>
            <a:ext cx="10193770" cy="2286000"/>
          </a:xfrm>
        </p:spPr>
        <p:txBody>
          <a:bodyPr/>
          <a:lstStyle/>
          <a:p>
            <a:pPr marL="0" marR="0"/>
            <a:r>
              <a:rPr lang="es-MX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Uno de cada cuatro texanos ha sufrido una sobredosis de opioides o conoce a alguien que la ha sufrido. </a:t>
            </a:r>
            <a:endParaRPr lang="en-US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46AE4-6894-4098-A0D5-A9B928037D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637084"/>
            <a:ext cx="10058400" cy="1412632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2600" dirty="0"/>
              <a:t>Los </a:t>
            </a:r>
            <a:r>
              <a:rPr lang="en-US" sz="2600" dirty="0" err="1"/>
              <a:t>cinco</a:t>
            </a:r>
            <a:r>
              <a:rPr lang="en-US" sz="2600" dirty="0"/>
              <a:t> </a:t>
            </a:r>
            <a:r>
              <a:rPr lang="en-US" sz="2600" dirty="0" err="1"/>
              <a:t>principales</a:t>
            </a:r>
            <a:r>
              <a:rPr lang="en-US" sz="2600" dirty="0"/>
              <a:t> </a:t>
            </a:r>
            <a:r>
              <a:rPr lang="en-US" sz="2600" dirty="0" err="1"/>
              <a:t>condados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Texas con </a:t>
            </a:r>
            <a:r>
              <a:rPr lang="en-US" sz="2600" dirty="0" err="1"/>
              <a:t>el</a:t>
            </a:r>
            <a:r>
              <a:rPr lang="en-US" sz="2600" dirty="0"/>
              <a:t> mayor </a:t>
            </a:r>
            <a:r>
              <a:rPr lang="en-US" sz="2600" dirty="0" err="1"/>
              <a:t>número</a:t>
            </a:r>
            <a:r>
              <a:rPr lang="en-US" sz="2600" dirty="0"/>
              <a:t> de </a:t>
            </a:r>
            <a:r>
              <a:rPr lang="en-US" sz="2600" dirty="0" err="1"/>
              <a:t>muertes</a:t>
            </a:r>
            <a:r>
              <a:rPr lang="en-US" sz="2600" dirty="0"/>
              <a:t> </a:t>
            </a:r>
            <a:r>
              <a:rPr lang="en-US" sz="2600" dirty="0" err="1"/>
              <a:t>por</a:t>
            </a:r>
            <a:r>
              <a:rPr lang="en-US" sz="2600" dirty="0"/>
              <a:t> </a:t>
            </a:r>
            <a:r>
              <a:rPr lang="en-US" sz="2600" dirty="0" err="1"/>
              <a:t>sobredosis</a:t>
            </a:r>
            <a:r>
              <a:rPr lang="en-US" sz="2600" dirty="0"/>
              <a:t> de </a:t>
            </a:r>
            <a:r>
              <a:rPr lang="en-US" sz="2600" dirty="0" err="1"/>
              <a:t>opioides</a:t>
            </a:r>
            <a:r>
              <a:rPr lang="en-US" sz="2600" dirty="0"/>
              <a:t> a </a:t>
            </a:r>
            <a:r>
              <a:rPr lang="en-US" sz="2600" dirty="0" err="1"/>
              <a:t>partir</a:t>
            </a:r>
            <a:r>
              <a:rPr lang="en-US" sz="2600" dirty="0"/>
              <a:t> de 2022 son los </a:t>
            </a:r>
            <a:r>
              <a:rPr lang="en-US" sz="2600" dirty="0" err="1"/>
              <a:t>siguientes</a:t>
            </a:r>
            <a:r>
              <a:rPr lang="en-US" sz="2600" dirty="0"/>
              <a:t>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8CAB-9811-C397-50CE-C8A47CCC42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599" y="5187271"/>
            <a:ext cx="10058400" cy="218064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600" dirty="0"/>
              <a:t>Condado de Harris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600" dirty="0"/>
              <a:t>Condado de Dallas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600" dirty="0"/>
              <a:t>Condado de Bexar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600" dirty="0"/>
              <a:t>Condado de Tarrant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sz="2600" dirty="0"/>
              <a:t>Condado de Travis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4324-F4D7-DDB0-3863-F55DB6CF6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1" y="7243066"/>
            <a:ext cx="10360024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2600" dirty="0"/>
              <a:t>Casi uno de </a:t>
            </a:r>
            <a:r>
              <a:rPr lang="en-US" sz="2600" dirty="0" err="1"/>
              <a:t>cada</a:t>
            </a:r>
            <a:r>
              <a:rPr lang="en-US" sz="2600" dirty="0"/>
              <a:t> seis </a:t>
            </a:r>
            <a:r>
              <a:rPr lang="en-US" sz="2600" dirty="0" err="1"/>
              <a:t>estudiantes</a:t>
            </a:r>
            <a:r>
              <a:rPr lang="en-US" sz="2600" dirty="0"/>
              <a:t> de los </a:t>
            </a:r>
            <a:r>
              <a:rPr lang="en-US" sz="2600" dirty="0" err="1"/>
              <a:t>grados</a:t>
            </a:r>
            <a:r>
              <a:rPr lang="en-US" sz="2600" dirty="0"/>
              <a:t> 7.º a 12.º </a:t>
            </a:r>
            <a:r>
              <a:rPr lang="en-US" sz="2600" dirty="0" err="1"/>
              <a:t>en</a:t>
            </a:r>
            <a:r>
              <a:rPr lang="en-US" sz="2600" dirty="0"/>
              <a:t> Texas ha </a:t>
            </a:r>
            <a:r>
              <a:rPr lang="en-US" sz="2600" dirty="0" err="1"/>
              <a:t>tomado</a:t>
            </a:r>
            <a:r>
              <a:rPr lang="en-US" sz="2600" dirty="0"/>
              <a:t> </a:t>
            </a:r>
            <a:r>
              <a:rPr lang="en-US" sz="2600" dirty="0" err="1"/>
              <a:t>medicamentos</a:t>
            </a:r>
            <a:r>
              <a:rPr lang="en-US" sz="2600" dirty="0"/>
              <a:t> de </a:t>
            </a:r>
            <a:r>
              <a:rPr lang="en-US" sz="2600" dirty="0" err="1"/>
              <a:t>venta</a:t>
            </a:r>
            <a:r>
              <a:rPr lang="en-US" sz="2600" dirty="0"/>
              <a:t> con </a:t>
            </a:r>
            <a:r>
              <a:rPr lang="en-US" sz="2600" dirty="0" err="1"/>
              <a:t>receta</a:t>
            </a:r>
            <a:r>
              <a:rPr lang="en-US" sz="2600" dirty="0"/>
              <a:t> sin </a:t>
            </a:r>
            <a:r>
              <a:rPr lang="en-US" sz="2600" dirty="0" err="1"/>
              <a:t>tener</a:t>
            </a:r>
            <a:r>
              <a:rPr lang="en-US" sz="2600" dirty="0"/>
              <a:t> </a:t>
            </a:r>
            <a:r>
              <a:rPr lang="en-US" sz="2600" dirty="0" err="1"/>
              <a:t>receta</a:t>
            </a:r>
            <a:r>
              <a:rPr lang="en-US" sz="2600" dirty="0"/>
              <a:t> </a:t>
            </a:r>
            <a:r>
              <a:rPr lang="en-US" sz="2600" dirty="0" err="1"/>
              <a:t>médica</a:t>
            </a:r>
            <a:r>
              <a:rPr lang="en-US" sz="2600" dirty="0"/>
              <a:t>, </a:t>
            </a:r>
            <a:r>
              <a:rPr lang="en-US" sz="2600" dirty="0" err="1"/>
              <a:t>según</a:t>
            </a:r>
            <a:r>
              <a:rPr lang="en-US" sz="2600" dirty="0"/>
              <a:t> la Comisión de Salud y </a:t>
            </a:r>
            <a:r>
              <a:rPr lang="en-US" sz="2600" dirty="0" err="1"/>
              <a:t>Servicios</a:t>
            </a:r>
            <a:r>
              <a:rPr lang="en-US" sz="2600" dirty="0"/>
              <a:t> Humanos de Texas. </a:t>
            </a:r>
          </a:p>
          <a:p>
            <a:pPr>
              <a:lnSpc>
                <a:spcPct val="125000"/>
              </a:lnSpc>
            </a:pPr>
            <a:r>
              <a:rPr lang="en-US" sz="2600" dirty="0"/>
              <a:t>En 2020, </a:t>
            </a:r>
            <a:r>
              <a:rPr lang="en-US" sz="2600" dirty="0" err="1"/>
              <a:t>cerca</a:t>
            </a:r>
            <a:r>
              <a:rPr lang="en-US" sz="2600" dirty="0"/>
              <a:t> de 3,721 </a:t>
            </a:r>
            <a:r>
              <a:rPr lang="en-US" sz="2600" dirty="0" err="1"/>
              <a:t>texanos</a:t>
            </a:r>
            <a:r>
              <a:rPr lang="en-US" sz="2600" dirty="0"/>
              <a:t> </a:t>
            </a:r>
            <a:r>
              <a:rPr lang="en-US" sz="2600" dirty="0" err="1"/>
              <a:t>murieron</a:t>
            </a:r>
            <a:r>
              <a:rPr lang="en-US" sz="2600" dirty="0"/>
              <a:t> </a:t>
            </a:r>
            <a:r>
              <a:rPr lang="en-US" sz="2600" dirty="0" err="1"/>
              <a:t>por</a:t>
            </a:r>
            <a:r>
              <a:rPr lang="en-US" sz="2600" dirty="0"/>
              <a:t> </a:t>
            </a:r>
            <a:r>
              <a:rPr lang="en-US" sz="2600" dirty="0" err="1"/>
              <a:t>sobredosis</a:t>
            </a:r>
            <a:r>
              <a:rPr lang="en-US" sz="2600" dirty="0"/>
              <a:t> de </a:t>
            </a:r>
            <a:r>
              <a:rPr lang="en-US" sz="2600" dirty="0" err="1"/>
              <a:t>drogas</a:t>
            </a:r>
            <a:r>
              <a:rPr lang="en-US" sz="2600" dirty="0"/>
              <a:t>, lo que </a:t>
            </a:r>
            <a:r>
              <a:rPr lang="en-US" sz="2600" dirty="0" err="1"/>
              <a:t>hace</a:t>
            </a:r>
            <a:r>
              <a:rPr lang="en-US" sz="2600" dirty="0"/>
              <a:t> que </a:t>
            </a:r>
            <a:r>
              <a:rPr lang="en-US" sz="2600" dirty="0" err="1"/>
              <a:t>esta</a:t>
            </a:r>
            <a:r>
              <a:rPr lang="en-US" sz="2600" dirty="0"/>
              <a:t> sea </a:t>
            </a:r>
            <a:r>
              <a:rPr lang="en-US" sz="2600" dirty="0" err="1"/>
              <a:t>una</a:t>
            </a:r>
            <a:r>
              <a:rPr lang="en-US" sz="2600" dirty="0"/>
              <a:t> de las </a:t>
            </a:r>
            <a:r>
              <a:rPr lang="en-US" sz="2600" dirty="0" err="1"/>
              <a:t>principales</a:t>
            </a:r>
            <a:r>
              <a:rPr lang="en-US" sz="2600" dirty="0"/>
              <a:t> </a:t>
            </a:r>
            <a:r>
              <a:rPr lang="en-US" sz="2600" dirty="0" err="1"/>
              <a:t>causas</a:t>
            </a:r>
            <a:r>
              <a:rPr lang="en-US" sz="2600" dirty="0"/>
              <a:t> de </a:t>
            </a:r>
            <a:r>
              <a:rPr lang="en-US" sz="2600" dirty="0" err="1"/>
              <a:t>muerte</a:t>
            </a:r>
            <a:r>
              <a:rPr lang="en-US" sz="2600" dirty="0"/>
              <a:t> </a:t>
            </a:r>
            <a:r>
              <a:rPr lang="en-US" sz="2600" dirty="0" err="1"/>
              <a:t>relacionada</a:t>
            </a:r>
            <a:r>
              <a:rPr lang="en-US" sz="2600" dirty="0"/>
              <a:t> con </a:t>
            </a:r>
            <a:r>
              <a:rPr lang="en-US" sz="2600" dirty="0" err="1"/>
              <a:t>lesiones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Texas, </a:t>
            </a:r>
            <a:r>
              <a:rPr lang="en-US" sz="2600" dirty="0" err="1"/>
              <a:t>según</a:t>
            </a:r>
            <a:r>
              <a:rPr lang="en-US" sz="2600" dirty="0"/>
              <a:t> </a:t>
            </a:r>
            <a:r>
              <a:rPr lang="en-US" sz="2600" dirty="0" err="1"/>
              <a:t>el</a:t>
            </a:r>
            <a:r>
              <a:rPr lang="en-US" sz="2600" dirty="0"/>
              <a:t> Departamento Estatal de </a:t>
            </a:r>
            <a:r>
              <a:rPr lang="en-US" sz="2600" dirty="0" err="1"/>
              <a:t>Servicios</a:t>
            </a:r>
            <a:r>
              <a:rPr lang="en-US" sz="2600" dirty="0"/>
              <a:t> de Salud (DSHS). De </a:t>
            </a:r>
            <a:r>
              <a:rPr lang="en-US" sz="2600" dirty="0" err="1"/>
              <a:t>esas</a:t>
            </a:r>
            <a:r>
              <a:rPr lang="en-US" sz="2600" dirty="0"/>
              <a:t> </a:t>
            </a:r>
            <a:r>
              <a:rPr lang="en-US" sz="2600" dirty="0" err="1"/>
              <a:t>muertes</a:t>
            </a:r>
            <a:r>
              <a:rPr lang="en-US" sz="2600" dirty="0"/>
              <a:t>, </a:t>
            </a:r>
            <a:r>
              <a:rPr lang="en-US" sz="2600" dirty="0" err="1"/>
              <a:t>más</a:t>
            </a:r>
            <a:r>
              <a:rPr lang="en-US" sz="2600" dirty="0"/>
              <a:t> del 50% </a:t>
            </a:r>
            <a:r>
              <a:rPr lang="en-US" sz="2600" dirty="0" err="1"/>
              <a:t>fueron</a:t>
            </a:r>
            <a:r>
              <a:rPr lang="en-US" sz="2600" dirty="0"/>
              <a:t> </a:t>
            </a:r>
            <a:r>
              <a:rPr lang="en-US" sz="2600" dirty="0" err="1"/>
              <a:t>causadas</a:t>
            </a:r>
            <a:r>
              <a:rPr lang="en-US" sz="2600" dirty="0"/>
              <a:t> </a:t>
            </a:r>
            <a:r>
              <a:rPr lang="en-US" sz="2600" dirty="0" err="1"/>
              <a:t>por</a:t>
            </a:r>
            <a:r>
              <a:rPr lang="en-US" sz="2600" dirty="0"/>
              <a:t> un </a:t>
            </a:r>
            <a:r>
              <a:rPr lang="en-US" sz="2600" dirty="0" err="1"/>
              <a:t>opioide</a:t>
            </a:r>
            <a:r>
              <a:rPr lang="en-US" sz="2600" dirty="0"/>
              <a:t> de </a:t>
            </a:r>
            <a:r>
              <a:rPr lang="en-US" sz="2600" dirty="0" err="1"/>
              <a:t>venta</a:t>
            </a:r>
            <a:r>
              <a:rPr lang="en-US" sz="2600" dirty="0"/>
              <a:t> con </a:t>
            </a:r>
            <a:r>
              <a:rPr lang="en-US" sz="2600" dirty="0" err="1"/>
              <a:t>receta</a:t>
            </a:r>
            <a:r>
              <a:rPr lang="en-US" sz="2600" dirty="0"/>
              <a:t> o </a:t>
            </a:r>
            <a:r>
              <a:rPr lang="en-US" sz="2600" dirty="0" err="1"/>
              <a:t>ilícito</a:t>
            </a:r>
            <a:r>
              <a:rPr lang="en-US" sz="2600" dirty="0"/>
              <a:t>. </a:t>
            </a:r>
            <a:r>
              <a:rPr lang="en-US" sz="2600" dirty="0" err="1"/>
              <a:t>Según</a:t>
            </a:r>
            <a:r>
              <a:rPr lang="en-US" sz="2600" dirty="0"/>
              <a:t> </a:t>
            </a:r>
            <a:r>
              <a:rPr lang="en-US" sz="2600" dirty="0" err="1"/>
              <a:t>el</a:t>
            </a:r>
            <a:r>
              <a:rPr lang="en-US" sz="2600" dirty="0"/>
              <a:t> DSHS, </a:t>
            </a:r>
            <a:r>
              <a:rPr lang="en-US" sz="2600" dirty="0" err="1"/>
              <a:t>el</a:t>
            </a:r>
            <a:r>
              <a:rPr lang="en-US" sz="2600" dirty="0"/>
              <a:t> </a:t>
            </a:r>
            <a:r>
              <a:rPr lang="en-US" sz="2600" dirty="0" err="1"/>
              <a:t>fentanilo</a:t>
            </a:r>
            <a:r>
              <a:rPr lang="en-US" sz="2600" dirty="0"/>
              <a:t> es la principal causa de </a:t>
            </a:r>
            <a:r>
              <a:rPr lang="en-US" sz="2600" dirty="0" err="1"/>
              <a:t>todas</a:t>
            </a:r>
            <a:r>
              <a:rPr lang="en-US" sz="2600" dirty="0"/>
              <a:t> las </a:t>
            </a:r>
            <a:r>
              <a:rPr lang="en-US" sz="2600" dirty="0" err="1"/>
              <a:t>muertes</a:t>
            </a:r>
            <a:r>
              <a:rPr lang="en-US" sz="2600" dirty="0"/>
              <a:t> </a:t>
            </a:r>
            <a:r>
              <a:rPr lang="en-US" sz="2600" dirty="0" err="1"/>
              <a:t>por</a:t>
            </a:r>
            <a:r>
              <a:rPr lang="en-US" sz="2600" dirty="0"/>
              <a:t> </a:t>
            </a:r>
            <a:r>
              <a:rPr lang="en-US" sz="2600" dirty="0" err="1"/>
              <a:t>sobredosis</a:t>
            </a:r>
            <a:r>
              <a:rPr lang="en-US" sz="2600" dirty="0"/>
              <a:t> de </a:t>
            </a:r>
            <a:r>
              <a:rPr lang="en-US" sz="2600" dirty="0" err="1"/>
              <a:t>opioides</a:t>
            </a:r>
            <a:r>
              <a:rPr lang="en-US" sz="2600" dirty="0"/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168E17-7EDB-2CA0-FA0D-969351FE096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10" descr="A map of Texas with counties outlined. Top five counties in Texas with the highest counts of opioid overdose deaths as of 2022 highlighted blue. ">
            <a:extLst>
              <a:ext uri="{FF2B5EF4-FFF2-40B4-BE49-F238E27FC236}">
                <a16:creationId xmlns:a16="http://schemas.microsoft.com/office/drawing/2014/main" id="{9F1CD25D-3885-191F-1D4B-1AEE08ED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1625" y="0"/>
            <a:ext cx="118872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954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En </a:t>
            </a:r>
            <a:r>
              <a:rPr lang="en-US" dirty="0" err="1">
                <a:latin typeface="Arial Black"/>
              </a:rPr>
              <a:t>promedio</a:t>
            </a:r>
            <a:r>
              <a:rPr lang="en-US" dirty="0">
                <a:latin typeface="Arial Black"/>
              </a:rPr>
              <a:t>, </a:t>
            </a:r>
            <a:r>
              <a:rPr lang="en-US" dirty="0" err="1">
                <a:latin typeface="Arial Black"/>
              </a:rPr>
              <a:t>cinco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texanos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mueren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cada</a:t>
            </a:r>
            <a:r>
              <a:rPr lang="en-US" dirty="0">
                <a:latin typeface="Arial Black"/>
              </a:rPr>
              <a:t> día </a:t>
            </a:r>
            <a:r>
              <a:rPr lang="en-US" dirty="0" err="1">
                <a:latin typeface="Arial Black"/>
              </a:rPr>
              <a:t>por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una</a:t>
            </a:r>
            <a:r>
              <a:rPr lang="en-US" dirty="0">
                <a:latin typeface="Arial Black"/>
              </a:rPr>
              <a:t> </a:t>
            </a:r>
            <a:r>
              <a:rPr lang="en-US" dirty="0" err="1">
                <a:latin typeface="Arial Black"/>
              </a:rPr>
              <a:t>sobredosis</a:t>
            </a:r>
            <a:r>
              <a:rPr lang="en-US" dirty="0">
                <a:latin typeface="Arial Black"/>
              </a:rPr>
              <a:t> accidental de </a:t>
            </a:r>
            <a:r>
              <a:rPr lang="en-US" dirty="0" err="1">
                <a:latin typeface="Arial Black"/>
              </a:rPr>
              <a:t>fentanilo</a:t>
            </a:r>
            <a:r>
              <a:rPr lang="en-US" dirty="0">
                <a:latin typeface="Arial Black"/>
              </a:rPr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6185646"/>
            <a:ext cx="16459200" cy="615875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Epidemia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sobredosis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opioides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en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EE. UU.: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tres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oleadas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muertes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por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sobredosis</a:t>
            </a: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opioides</a:t>
            </a:r>
            <a:endParaRPr lang="en-US" sz="2800" dirty="0">
              <a:solidFill>
                <a:srgbClr val="000000"/>
              </a:solidFill>
              <a:effectLst/>
              <a:ea typeface="Arial" panose="020B0604020202020204" pitchFamily="34" charset="0"/>
            </a:endParaRPr>
          </a:p>
          <a:p>
            <a:pPr lvl="1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Primera ola: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El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aumento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las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muertes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por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sobredosis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opioides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recetados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comenzó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en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la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década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los 90. </a:t>
            </a:r>
          </a:p>
          <a:p>
            <a:pPr lvl="1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Segunda ola: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El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aumento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las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muertes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por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sobredosis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heroína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comenzó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en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2010. </a:t>
            </a:r>
          </a:p>
          <a:p>
            <a:pPr lvl="1">
              <a:spcAft>
                <a:spcPts val="1000"/>
              </a:spcAft>
            </a:pPr>
            <a:r>
              <a:rPr lang="en-US" b="1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Tercera</a:t>
            </a: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ola: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El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aumento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las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muertes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por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sobredosis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de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opioides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sintéticos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incluido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el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fentanilo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comenzó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en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 2013.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F247E-8D19-E28A-3025-3C9297EF3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Datos </a:t>
            </a:r>
            <a:r>
              <a:rPr lang="en-US" dirty="0" err="1"/>
              <a:t>regionales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NOMBRE DE LA REGIÓN: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7550" y="4862946"/>
            <a:ext cx="16459200" cy="7315200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los </a:t>
            </a:r>
            <a:r>
              <a:rPr lang="en-US" dirty="0" err="1"/>
              <a:t>títulos</a:t>
            </a:r>
            <a:r>
              <a:rPr lang="en-US" dirty="0"/>
              <a:t> y </a:t>
            </a:r>
            <a:r>
              <a:rPr lang="en-US" dirty="0" err="1"/>
              <a:t>subtítulos</a:t>
            </a:r>
            <a:r>
              <a:rPr lang="en-US" dirty="0"/>
              <a:t>.</a:t>
            </a:r>
          </a:p>
          <a:p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presentar</a:t>
            </a:r>
            <a:r>
              <a:rPr lang="en-US" dirty="0"/>
              <a:t>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regionales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al </a:t>
            </a:r>
            <a:r>
              <a:rPr lang="en-US" dirty="0" err="1"/>
              <a:t>área</a:t>
            </a:r>
            <a:r>
              <a:rPr lang="en-US" dirty="0"/>
              <a:t> de sus </a:t>
            </a:r>
            <a:r>
              <a:rPr lang="en-US" dirty="0" err="1"/>
              <a:t>organizaciones</a:t>
            </a:r>
            <a:r>
              <a:rPr lang="en-US" dirty="0"/>
              <a:t>.</a:t>
            </a:r>
          </a:p>
          <a:p>
            <a:r>
              <a:rPr lang="en-US" dirty="0"/>
              <a:t>Ver los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de HHS (Salud y </a:t>
            </a:r>
            <a:r>
              <a:rPr lang="en-US" dirty="0" err="1"/>
              <a:t>Servicios</a:t>
            </a:r>
            <a:r>
              <a:rPr lang="en-US" dirty="0"/>
              <a:t> Humanos) de Texas: </a:t>
            </a: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4C712-30E6-D286-4F2F-A04B30DF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los </a:t>
            </a:r>
            <a:r>
              <a:rPr lang="en-US" dirty="0" err="1"/>
              <a:t>opioides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5876</TotalTime>
  <Words>2021</Words>
  <Application>Microsoft Office PowerPoint</Application>
  <PresentationFormat>Custom</PresentationFormat>
  <Paragraphs>197</Paragraphs>
  <Slides>34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Roboto</vt:lpstr>
      <vt:lpstr>Times New Roman</vt:lpstr>
      <vt:lpstr>Office Theme</vt:lpstr>
      <vt:lpstr>Cómo prevenir una sobredosis de opioides recetados y de fentanilo</vt:lpstr>
      <vt:lpstr>Organización presentadora</vt:lpstr>
      <vt:lpstr>Agenda</vt:lpstr>
      <vt:lpstr> “Uno de cada cuatro texanos ha sufrido una sobredosis de opioides (también conocida como intoxicación) o conoce a alguien que la ha sufrido.”</vt:lpstr>
      <vt:lpstr>Datos y cifras de Texas</vt:lpstr>
      <vt:lpstr>Uno de cada cuatro texanos ha sufrido una sobredosis de opioides o conoce a alguien que la ha sufrido. </vt:lpstr>
      <vt:lpstr>En promedio, cinco texanos mueren cada día por una sobredosis accidental de fentanilo.</vt:lpstr>
      <vt:lpstr>Datos regionales</vt:lpstr>
      <vt:lpstr>¿Qué son los opioides?</vt:lpstr>
      <vt:lpstr>PowerPoint Presentation</vt:lpstr>
      <vt:lpstr>Los opioides recetados son  un tipo de medicamentos muy potentes que sirven para tratar el dolor. </vt:lpstr>
      <vt:lpstr>¿Qué riesgos conllevan los opioides recetados?</vt:lpstr>
      <vt:lpstr>PowerPoint Presentation</vt:lpstr>
      <vt:lpstr>El cuerpo puede volverse dependiente de los opioides recetados en tan solo siete días de consumirlos, y ello podría conducir a una persona a la adicción.</vt:lpstr>
      <vt:lpstr>Los opioides son potentes medicamentos que se usan para tratar el dolor físico intenso, pero su abuso puede ser peligroso e incluso mortal.</vt:lpstr>
      <vt:lpstr>¿Qué es el fentanilo?</vt:lpstr>
      <vt:lpstr>PowerPoint Presentation</vt:lpstr>
      <vt:lpstr>El fentanilo, un potente opioide, está acabando con la vida de los texanos todos los días.</vt:lpstr>
      <vt:lpstr>Conoce cuáles son los signos de una sobredosis</vt:lpstr>
      <vt:lpstr>Cómo actuar ante una sobredosis:</vt:lpstr>
      <vt:lpstr>Ideas equivocadas comunes</vt:lpstr>
      <vt:lpstr>La realidad frente al mito</vt:lpstr>
      <vt:lpstr>La realidad frente al mito</vt:lpstr>
      <vt:lpstr>La realidad frente al mito</vt:lpstr>
      <vt:lpstr>La realidad frente al mito</vt:lpstr>
      <vt:lpstr>Palabras que deben evitarse </vt:lpstr>
      <vt:lpstr>Palabras adecuadas</vt:lpstr>
      <vt:lpstr>Medidas que puedes tomar</vt:lpstr>
      <vt:lpstr>Cómo puedes ayudar </vt:lpstr>
      <vt:lpstr>Cómo puedes ayudar </vt:lpstr>
      <vt:lpstr>Cómo puedes ayudar </vt:lpstr>
      <vt:lpstr>Cómo puedes ayudar </vt:lpstr>
      <vt:lpstr>PowerPoint Presentation</vt:lpstr>
      <vt:lpstr>Hay tratamiento disponible y la recuperación es possible.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706</cp:revision>
  <dcterms:created xsi:type="dcterms:W3CDTF">2021-12-09T15:54:24Z</dcterms:created>
  <dcterms:modified xsi:type="dcterms:W3CDTF">2025-01-27T15:25:23Z</dcterms:modified>
  <cp:category/>
</cp:coreProperties>
</file>